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3.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4.xml" ContentType="application/vnd.openxmlformats-officedocument.theme+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5.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6.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7.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8.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heme/theme10.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0" r:id="rId2"/>
    <p:sldMasterId id="2147483700" r:id="rId3"/>
    <p:sldMasterId id="2147483720" r:id="rId4"/>
    <p:sldMasterId id="2147483740" r:id="rId5"/>
    <p:sldMasterId id="2147483780" r:id="rId6"/>
    <p:sldMasterId id="2147483800" r:id="rId7"/>
    <p:sldMasterId id="2147483820" r:id="rId8"/>
    <p:sldMasterId id="2147483840" r:id="rId9"/>
  </p:sldMasterIdLst>
  <p:notesMasterIdLst>
    <p:notesMasterId r:id="rId33"/>
  </p:notesMasterIdLst>
  <p:sldIdLst>
    <p:sldId id="257" r:id="rId10"/>
    <p:sldId id="258" r:id="rId11"/>
    <p:sldId id="259" r:id="rId12"/>
    <p:sldId id="260" r:id="rId13"/>
    <p:sldId id="261" r:id="rId14"/>
    <p:sldId id="265" r:id="rId15"/>
    <p:sldId id="275" r:id="rId16"/>
    <p:sldId id="263" r:id="rId17"/>
    <p:sldId id="266" r:id="rId18"/>
    <p:sldId id="267" r:id="rId19"/>
    <p:sldId id="274" r:id="rId20"/>
    <p:sldId id="268" r:id="rId21"/>
    <p:sldId id="270" r:id="rId22"/>
    <p:sldId id="272" r:id="rId23"/>
    <p:sldId id="273" r:id="rId24"/>
    <p:sldId id="276" r:id="rId25"/>
    <p:sldId id="277" r:id="rId26"/>
    <p:sldId id="278" r:id="rId27"/>
    <p:sldId id="269" r:id="rId28"/>
    <p:sldId id="279" r:id="rId29"/>
    <p:sldId id="281" r:id="rId30"/>
    <p:sldId id="280" r:id="rId31"/>
    <p:sldId id="271"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EBC"/>
    <a:srgbClr val="FC30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20" d="100"/>
          <a:sy n="120" d="100"/>
        </p:scale>
        <p:origin x="-1362" y="28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 Type="http://schemas.openxmlformats.org/officeDocument/2006/relationships/slideMaster" Target="slideMasters/slideMaster3.xml"/><Relationship Id="rId21" Type="http://schemas.openxmlformats.org/officeDocument/2006/relationships/slide" Target="slides/slide12.xml"/><Relationship Id="rId34"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theme" Target="theme/theme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A265DD-D861-4F7B-8F78-EC774BED6933}" type="datetimeFigureOut">
              <a:rPr lang="en-GB" smtClean="0"/>
              <a:t>25/09/2018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8FB0C6-EA3F-44A7-B488-9575BA6032AD}" type="slidenum">
              <a:rPr lang="en-GB" smtClean="0"/>
              <a:t>‹#›</a:t>
            </a:fld>
            <a:endParaRPr lang="en-GB"/>
          </a:p>
        </p:txBody>
      </p:sp>
    </p:spTree>
    <p:extLst>
      <p:ext uri="{BB962C8B-B14F-4D97-AF65-F5344CB8AC3E}">
        <p14:creationId xmlns:p14="http://schemas.microsoft.com/office/powerpoint/2010/main" val="411948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957A7B8-EAD2-9846-9761-91C91B5D58B6}"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41540752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6.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6.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5.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7.xml"/><Relationship Id="rId4" Type="http://schemas.openxmlformats.org/officeDocument/2006/relationships/image" Target="../media/image1.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7.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7.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7.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7.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7.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7.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7.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7.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7.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5.png"/></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8.xml"/><Relationship Id="rId4" Type="http://schemas.openxmlformats.org/officeDocument/2006/relationships/image" Target="../media/image1.png"/></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8.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8.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8.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8.xml"/></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8.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8.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8.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8.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8.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8.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8.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9.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24.emf"/></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JPG"/><Relationship Id="rId1" Type="http://schemas.openxmlformats.org/officeDocument/2006/relationships/slideMaster" Target="../slideMasters/slideMaster9.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G"/><Relationship Id="rId1" Type="http://schemas.openxmlformats.org/officeDocument/2006/relationships/slideMaster" Target="../slideMasters/slideMaster9.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Master" Target="../slideMasters/slideMaster9.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G"/><Relationship Id="rId1" Type="http://schemas.openxmlformats.org/officeDocument/2006/relationships/slideMaster" Target="../slideMasters/slideMaster9.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jpg"/><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jpg"/><Relationship Id="rId1" Type="http://schemas.openxmlformats.org/officeDocument/2006/relationships/slideMaster" Target="../slideMasters/slideMaster9.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2.png"/><Relationship Id="rId1" Type="http://schemas.openxmlformats.org/officeDocument/2006/relationships/slideMaster" Target="../slideMasters/slideMaster9.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7.png"/><Relationship Id="rId1" Type="http://schemas.openxmlformats.org/officeDocument/2006/relationships/slideMaster" Target="../slideMasters/slideMaster9.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Master" Target="../slideMasters/slideMaster9.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9.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slideMaster" Target="../slideMasters/slideMaster9.xml"/><Relationship Id="rId7" Type="http://schemas.openxmlformats.org/officeDocument/2006/relationships/image" Target="../media/image27.gif"/><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image" Target="../media/image26.png"/><Relationship Id="rId5" Type="http://schemas.openxmlformats.org/officeDocument/2006/relationships/image" Target="../media/image25.jpeg"/><Relationship Id="rId10" Type="http://schemas.openxmlformats.org/officeDocument/2006/relationships/image" Target="../media/image30.jpeg"/><Relationship Id="rId4" Type="http://schemas.openxmlformats.org/officeDocument/2006/relationships/oleObject" Target="../embeddings/oleObject1.bin"/><Relationship Id="rId9" Type="http://schemas.openxmlformats.org/officeDocument/2006/relationships/image" Target="../media/image29.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slideMaster" Target="../slideMasters/slideMaster9.xml"/><Relationship Id="rId7" Type="http://schemas.openxmlformats.org/officeDocument/2006/relationships/image" Target="../media/image33.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32.png"/><Relationship Id="rId5" Type="http://schemas.openxmlformats.org/officeDocument/2006/relationships/image" Target="../media/image31.emf"/><Relationship Id="rId4" Type="http://schemas.openxmlformats.org/officeDocument/2006/relationships/oleObject" Target="../embeddings/oleObject2.bin"/></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5.png"/></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srgbClr val="000000"/>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919123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22359551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97561786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29091474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75298098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10539255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1295125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6172613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71718662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a:t>Insert date</a:t>
            </a:r>
          </a:p>
        </p:txBody>
      </p:sp>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61916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7386849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6" y="-1"/>
            <a:ext cx="10248349" cy="7686261"/>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496979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2182366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40331055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5418328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14163719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00713603"/>
      </p:ext>
    </p:extLst>
  </p:cSld>
  <p:clrMapOvr>
    <a:overrideClrMapping bg1="lt1" tx1="dk1" bg2="lt2" tx2="dk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Section Header 5">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8"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402855940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srgbClr val="000000"/>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361712975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40678263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191006802"/>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3" y="4585850"/>
            <a:ext cx="3257412"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777802" y="1463660"/>
            <a:ext cx="3396587" cy="3007856"/>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62922622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0644462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a:t>Insert date</a:t>
            </a:r>
          </a:p>
        </p:txBody>
      </p:sp>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69697160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43756600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217021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9659087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13748436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4020304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67143808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a:t>Insert date</a:t>
            </a:r>
          </a:p>
        </p:txBody>
      </p:sp>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66143022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632381848"/>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6" y="-1"/>
            <a:ext cx="10248349" cy="7686261"/>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81325354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995596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10031524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32852677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303615528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8249532"/>
      </p:ext>
    </p:extLst>
  </p:cSld>
  <p:clrMapOvr>
    <a:overrideClrMapping bg1="lt1" tx1="dk1" bg2="lt2" tx2="dk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Section Header 5">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8"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361692124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srgbClr val="000000"/>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229809926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69917301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98499757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3" y="4585850"/>
            <a:ext cx="3257412"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777802" y="1463660"/>
            <a:ext cx="3396587" cy="3007856"/>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11365386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7553205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4066826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6" y="-1"/>
            <a:ext cx="10248349" cy="7686261"/>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94784537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2473399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3942315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459315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91150672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003042279"/>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a:t>Insert date</a:t>
            </a:r>
          </a:p>
        </p:txBody>
      </p:sp>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192483944"/>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3759796209"/>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6" y="-1"/>
            <a:ext cx="10248349" cy="7686261"/>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77459781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52906572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1235699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8562562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418461102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254825947"/>
      </p:ext>
    </p:extLst>
  </p:cSld>
  <p:clrMapOvr>
    <a:overrideClrMapping bg1="lt1" tx1="dk1" bg2="lt2" tx2="dk2" accent1="accent1" accent2="accent2" accent3="accent3" accent4="accent4" accent5="accent5" accent6="accent6" hlink="hlink" folHlink="folHlink"/>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Section Header 5">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8"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121670947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6" name="Picture 5" title="plus icon"/>
          <p:cNvPicPr>
            <a:picLocks noChangeAspect="1"/>
          </p:cNvPicPr>
          <p:nvPr userDrawn="1"/>
        </p:nvPicPr>
        <p:blipFill>
          <a:blip r:embed="rId2"/>
          <a:stretch>
            <a:fillRect/>
          </a:stretch>
        </p:blipFill>
        <p:spPr>
          <a:xfrm>
            <a:off x="7686270" y="5512615"/>
            <a:ext cx="964026" cy="964028"/>
          </a:xfrm>
          <a:prstGeom prst="rect">
            <a:avLst/>
          </a:prstGeom>
        </p:spPr>
      </p:pic>
      <p:sp>
        <p:nvSpPr>
          <p:cNvPr id="2" name="Title 1"/>
          <p:cNvSpPr>
            <a:spLocks noGrp="1"/>
          </p:cNvSpPr>
          <p:nvPr>
            <p:ph type="title"/>
          </p:nvPr>
        </p:nvSpPr>
        <p:spPr>
          <a:xfrm>
            <a:off x="474827"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61"/>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3"/>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prstClr val="black"/>
              </a:solidFill>
            </a:endParaRPr>
          </a:p>
        </p:txBody>
      </p:sp>
      <p:sp>
        <p:nvSpPr>
          <p:cNvPr id="7" name="Content Placeholder 19"/>
          <p:cNvSpPr>
            <a:spLocks noGrp="1"/>
          </p:cNvSpPr>
          <p:nvPr>
            <p:ph sz="quarter" idx="11" hasCustomPrompt="1"/>
          </p:nvPr>
        </p:nvSpPr>
        <p:spPr>
          <a:xfrm>
            <a:off x="457201" y="5985385"/>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spTree>
    <p:extLst>
      <p:ext uri="{BB962C8B-B14F-4D97-AF65-F5344CB8AC3E}">
        <p14:creationId xmlns:p14="http://schemas.microsoft.com/office/powerpoint/2010/main" val="194149519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11" name="Picture 10"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15" name="Content Placeholder 19"/>
          <p:cNvSpPr>
            <a:spLocks noGrp="1"/>
          </p:cNvSpPr>
          <p:nvPr>
            <p:ph sz="quarter" idx="10" hasCustomPrompt="1"/>
          </p:nvPr>
        </p:nvSpPr>
        <p:spPr>
          <a:xfrm>
            <a:off x="457200" y="5025461"/>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7"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6"/>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prstClr val="white"/>
              </a:solidFill>
            </a:endParaRPr>
          </a:p>
        </p:txBody>
      </p:sp>
      <p:pic>
        <p:nvPicPr>
          <p:cNvPr id="12" name="Picture 11" title="arrow icon"/>
          <p:cNvPicPr>
            <a:picLocks noChangeAspect="1"/>
          </p:cNvPicPr>
          <p:nvPr userDrawn="1"/>
        </p:nvPicPr>
        <p:blipFill>
          <a:blip r:embed="rId4"/>
          <a:stretch>
            <a:fillRect/>
          </a:stretch>
        </p:blipFill>
        <p:spPr>
          <a:xfrm>
            <a:off x="7538078" y="5514157"/>
            <a:ext cx="1222923" cy="962486"/>
          </a:xfrm>
          <a:prstGeom prst="rect">
            <a:avLst/>
          </a:prstGeom>
        </p:spPr>
      </p:pic>
      <p:sp>
        <p:nvSpPr>
          <p:cNvPr id="10" name="Content Placeholder 19"/>
          <p:cNvSpPr>
            <a:spLocks noGrp="1"/>
          </p:cNvSpPr>
          <p:nvPr>
            <p:ph sz="quarter" idx="11" hasCustomPrompt="1"/>
          </p:nvPr>
        </p:nvSpPr>
        <p:spPr>
          <a:xfrm>
            <a:off x="457201" y="5985385"/>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spTree>
    <p:extLst>
      <p:ext uri="{BB962C8B-B14F-4D97-AF65-F5344CB8AC3E}">
        <p14:creationId xmlns:p14="http://schemas.microsoft.com/office/powerpoint/2010/main" val="232817412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457200" y="2812810"/>
            <a:ext cx="3675271" cy="901385"/>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457201" y="5985385"/>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7" name="Picture 6"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2283200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91"/>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1" y="5985385"/>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11" name="Picture 10"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396553169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5"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72C6"/>
              </a:solidFill>
            </a:endParaRPr>
          </a:p>
        </p:txBody>
      </p:sp>
      <p:sp>
        <p:nvSpPr>
          <p:cNvPr id="7" name="Content Placeholder 19"/>
          <p:cNvSpPr>
            <a:spLocks noGrp="1"/>
          </p:cNvSpPr>
          <p:nvPr>
            <p:ph sz="quarter" idx="11" hasCustomPrompt="1"/>
          </p:nvPr>
        </p:nvSpPr>
        <p:spPr>
          <a:xfrm>
            <a:off x="5382763" y="3641306"/>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pic>
        <p:nvPicPr>
          <p:cNvPr id="6" name="Picture 5"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8" name="Title 1"/>
          <p:cNvSpPr>
            <a:spLocks noGrp="1"/>
          </p:cNvSpPr>
          <p:nvPr>
            <p:ph type="title"/>
          </p:nvPr>
        </p:nvSpPr>
        <p:spPr>
          <a:xfrm>
            <a:off x="5382765" y="14636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185684479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91"/>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1" y="5985385"/>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9" name="Picture 8"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12964157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5" y="1311260"/>
            <a:ext cx="3535738" cy="2160734"/>
          </a:xfrm>
        </p:spPr>
        <p:txBody>
          <a:bodyPr anchor="t">
            <a:noAutofit/>
          </a:bodyPr>
          <a:lstStyle>
            <a:lvl1pPr>
              <a:defRPr sz="48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382763" y="3641306"/>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382764" y="4632830"/>
            <a:ext cx="3383340"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36980383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703565399"/>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5" y="1692260"/>
            <a:ext cx="3535738" cy="2160734"/>
          </a:xfrm>
        </p:spPr>
        <p:txBody>
          <a:bodyPr anchor="t">
            <a:noAutofit/>
          </a:bodyPr>
          <a:lstStyle>
            <a:lvl1pPr>
              <a:defRPr sz="48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382763" y="4002339"/>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382764" y="4993862"/>
            <a:ext cx="3383340"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2615769005"/>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prstClr val="white"/>
              </a:solidFill>
            </a:endParaRPr>
          </a:p>
        </p:txBody>
      </p:sp>
      <p:pic>
        <p:nvPicPr>
          <p:cNvPr id="6" name="Picture 5" descr="NHS England reversed out.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pic>
        <p:nvPicPr>
          <p:cNvPr id="7" name="Picture 6" descr="Untitled-2.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8"/>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9"/>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spTree>
    <p:extLst>
      <p:ext uri="{BB962C8B-B14F-4D97-AF65-F5344CB8AC3E}">
        <p14:creationId xmlns:p14="http://schemas.microsoft.com/office/powerpoint/2010/main" val="298153579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0" y="0"/>
            <a:ext cx="9144000" cy="6858000"/>
          </a:xfrm>
          <a:prstGeom prst="rect">
            <a:avLst/>
          </a:prstGeom>
        </p:spPr>
      </p:pic>
      <p:pic>
        <p:nvPicPr>
          <p:cNvPr id="8" name="Picture 7"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258162482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5"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74778206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Section Header 5">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8"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164693773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5" y="1692260"/>
            <a:ext cx="3535738" cy="2160734"/>
          </a:xfrm>
        </p:spPr>
        <p:txBody>
          <a:bodyPr anchor="t">
            <a:noAutofit/>
          </a:bodyPr>
          <a:lstStyle>
            <a:lvl1pPr>
              <a:defRPr sz="4800"/>
            </a:lvl1pPr>
          </a:lstStyle>
          <a:p>
            <a:r>
              <a:rPr lang="en-GB" dirty="0"/>
              <a:t>Click to edit Master title style</a:t>
            </a:r>
            <a:endParaRPr lang="en-US" dirty="0"/>
          </a:p>
        </p:txBody>
      </p:sp>
      <p:pic>
        <p:nvPicPr>
          <p:cNvPr id="5" name="Picture 4"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80211545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2"/>
            <a:ext cx="2133600" cy="365125"/>
          </a:xfrm>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6" name="Title 1"/>
          <p:cNvSpPr>
            <a:spLocks noGrp="1"/>
          </p:cNvSpPr>
          <p:nvPr>
            <p:ph type="title"/>
          </p:nvPr>
        </p:nvSpPr>
        <p:spPr>
          <a:xfrm>
            <a:off x="457202" y="749914"/>
            <a:ext cx="7356815" cy="667725"/>
          </a:xfrm>
        </p:spPr>
        <p:txBody>
          <a:bodyPr/>
          <a:lstStyle/>
          <a:p>
            <a:r>
              <a:rPr lang="en-GB"/>
              <a:t>Click to edit Master title style</a:t>
            </a:r>
            <a:endParaRPr lang="en-US"/>
          </a:p>
        </p:txBody>
      </p:sp>
    </p:spTree>
    <p:extLst>
      <p:ext uri="{BB962C8B-B14F-4D97-AF65-F5344CB8AC3E}">
        <p14:creationId xmlns:p14="http://schemas.microsoft.com/office/powerpoint/2010/main" val="22018604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a:t>
            </a:fld>
            <a:endParaRPr lang="en-US" dirty="0">
              <a:solidFill>
                <a:srgbClr val="0072C6"/>
              </a:solidFill>
            </a:endParaRPr>
          </a:p>
        </p:txBody>
      </p:sp>
      <p:sp>
        <p:nvSpPr>
          <p:cNvPr id="4" name="Content Placeholder 2"/>
          <p:cNvSpPr>
            <a:spLocks noGrp="1"/>
          </p:cNvSpPr>
          <p:nvPr>
            <p:ph idx="1"/>
          </p:nvPr>
        </p:nvSpPr>
        <p:spPr>
          <a:xfrm>
            <a:off x="457201"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479387440"/>
      </p:ext>
    </p:extLst>
  </p:cSld>
  <p:clrMapOvr>
    <a:overrideClrMapping bg1="lt1" tx1="dk1" bg2="lt2" tx2="dk2" accent1="accent1" accent2="accent2" accent3="accent3" accent4="accent4" accent5="accent5" accent6="accent6" hlink="hlink" folHlink="folHlink"/>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Title and Grap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a:t>Click to edit Master title style</a:t>
            </a:r>
            <a:endParaRPr lang="en-GB" noProof="0"/>
          </a:p>
        </p:txBody>
      </p:sp>
      <p:sp>
        <p:nvSpPr>
          <p:cNvPr id="3" name="Content Placeholder 2"/>
          <p:cNvSpPr>
            <a:spLocks noGrp="1"/>
          </p:cNvSpPr>
          <p:nvPr>
            <p:ph idx="1" hasCustomPrompt="1"/>
          </p:nvPr>
        </p:nvSpPr>
        <p:spPr>
          <a:xfrm>
            <a:off x="358776" y="2052003"/>
            <a:ext cx="8426449" cy="424799"/>
          </a:xfrm>
        </p:spPr>
        <p:txBody>
          <a:bodyPr/>
          <a:lstStyle>
            <a:lvl1pPr marL="216000" indent="0">
              <a:buFontTx/>
              <a:buNone/>
              <a:defRPr baseline="0"/>
            </a:lvl1pPr>
          </a:lstStyle>
          <a:p>
            <a:pPr lvl="0"/>
            <a:r>
              <a:rPr lang="en-GB" noProof="0" dirty="0"/>
              <a:t>Click to add subtitle / further information</a:t>
            </a:r>
          </a:p>
        </p:txBody>
      </p:sp>
      <p:sp>
        <p:nvSpPr>
          <p:cNvPr id="4" name="Date Placeholder 3"/>
          <p:cNvSpPr>
            <a:spLocks noGrp="1"/>
          </p:cNvSpPr>
          <p:nvPr>
            <p:ph type="dt" sz="half" idx="10"/>
          </p:nvPr>
        </p:nvSpPr>
        <p:spPr>
          <a:xfrm>
            <a:off x="7895615" y="6309700"/>
            <a:ext cx="900000" cy="180000"/>
          </a:xfrm>
          <a:prstGeom prst="rect">
            <a:avLst/>
          </a:prstGeom>
        </p:spPr>
        <p:txBody>
          <a:bodyPr/>
          <a:lstStyle/>
          <a:p>
            <a:pPr defTabSz="457200"/>
            <a:fld id="{714ABDD6-8ED5-4917-89DF-0D350568DAC3}" type="datetime1">
              <a:rPr lang="en-GB" smtClean="0">
                <a:solidFill>
                  <a:prstClr val="black"/>
                </a:solidFill>
              </a:rPr>
              <a:pPr defTabSz="457200"/>
              <a:t>25/09/2018</a:t>
            </a:fld>
            <a:endParaRPr lang="en-GB" dirty="0">
              <a:solidFill>
                <a:prstClr val="black"/>
              </a:solidFill>
            </a:endParaRPr>
          </a:p>
        </p:txBody>
      </p:sp>
      <p:sp>
        <p:nvSpPr>
          <p:cNvPr id="6" name="Slide Number Placeholder 5"/>
          <p:cNvSpPr>
            <a:spLocks noGrp="1"/>
          </p:cNvSpPr>
          <p:nvPr>
            <p:ph type="sldNum" sz="quarter" idx="12"/>
          </p:nvPr>
        </p:nvSpPr>
        <p:spPr/>
        <p:txBody>
          <a:bodyPr/>
          <a:lstStyle/>
          <a:p>
            <a:fld id="{23134A5E-8B9A-4F1B-8A1C-D54727A06F98}" type="slidenum">
              <a:rPr lang="en-GB" smtClean="0">
                <a:solidFill>
                  <a:srgbClr val="0072C6"/>
                </a:solidFill>
              </a:rPr>
              <a:pPr/>
              <a:t>‹#›</a:t>
            </a:fld>
            <a:endParaRPr lang="en-GB" dirty="0">
              <a:solidFill>
                <a:srgbClr val="0072C6"/>
              </a:solidFill>
            </a:endParaRPr>
          </a:p>
        </p:txBody>
      </p:sp>
      <p:sp>
        <p:nvSpPr>
          <p:cNvPr id="8" name="Chart Placeholder 7"/>
          <p:cNvSpPr>
            <a:spLocks noGrp="1"/>
          </p:cNvSpPr>
          <p:nvPr>
            <p:ph type="chart" sz="quarter" idx="13"/>
          </p:nvPr>
        </p:nvSpPr>
        <p:spPr>
          <a:xfrm>
            <a:off x="179513" y="2385062"/>
            <a:ext cx="8616827" cy="3710939"/>
          </a:xfrm>
        </p:spPr>
        <p:txBody>
          <a:bodyPr/>
          <a:lstStyle/>
          <a:p>
            <a:r>
              <a:rPr lang="en-US" dirty="0"/>
              <a:t>Click icon to add chart</a:t>
            </a:r>
            <a:endParaRPr lang="en-GB" dirty="0"/>
          </a:p>
        </p:txBody>
      </p:sp>
      <p:sp>
        <p:nvSpPr>
          <p:cNvPr id="10" name="Text Placeholder 9"/>
          <p:cNvSpPr>
            <a:spLocks noGrp="1"/>
          </p:cNvSpPr>
          <p:nvPr>
            <p:ph type="body" sz="quarter" idx="14" hasCustomPrompt="1"/>
          </p:nvPr>
        </p:nvSpPr>
        <p:spPr>
          <a:xfrm>
            <a:off x="358775" y="5849937"/>
            <a:ext cx="8426450" cy="246062"/>
          </a:xfrm>
        </p:spPr>
        <p:txBody>
          <a:bodyPr anchor="b" anchorCtr="0"/>
          <a:lstStyle>
            <a:lvl1pPr indent="0" algn="r">
              <a:lnSpc>
                <a:spcPct val="100000"/>
              </a:lnSpc>
              <a:buFontTx/>
              <a:buNone/>
              <a:defRPr sz="1200">
                <a:solidFill>
                  <a:schemeClr val="tx2"/>
                </a:solidFill>
              </a:defRPr>
            </a:lvl1pPr>
            <a:lvl2pPr indent="0" algn="r">
              <a:lnSpc>
                <a:spcPct val="100000"/>
              </a:lnSpc>
              <a:buFontTx/>
              <a:buNone/>
              <a:defRPr sz="1200"/>
            </a:lvl2pPr>
            <a:lvl3pPr indent="0" algn="r">
              <a:lnSpc>
                <a:spcPct val="100000"/>
              </a:lnSpc>
              <a:buFontTx/>
              <a:buNone/>
              <a:defRPr sz="1200"/>
            </a:lvl3pPr>
            <a:lvl4pPr indent="0" algn="r">
              <a:lnSpc>
                <a:spcPct val="100000"/>
              </a:lnSpc>
              <a:buFontTx/>
              <a:buNone/>
              <a:defRPr sz="1200"/>
            </a:lvl4pPr>
            <a:lvl5pPr indent="0" algn="r">
              <a:lnSpc>
                <a:spcPct val="100000"/>
              </a:lnSpc>
              <a:buFontTx/>
              <a:buNone/>
              <a:defRPr sz="1200"/>
            </a:lvl5pPr>
          </a:lstStyle>
          <a:p>
            <a:pPr lvl="0"/>
            <a:r>
              <a:rPr lang="en-US" dirty="0"/>
              <a:t>Click to add source/notes</a:t>
            </a:r>
            <a:endParaRPr lang="en-GB" dirty="0"/>
          </a:p>
        </p:txBody>
      </p:sp>
    </p:spTree>
    <p:extLst>
      <p:ext uri="{BB962C8B-B14F-4D97-AF65-F5344CB8AC3E}">
        <p14:creationId xmlns:p14="http://schemas.microsoft.com/office/powerpoint/2010/main" val="3869963045"/>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24728" name="Rectangle 152"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2079" name="think-cell Slide" r:id="rId4" imgW="0" imgH="0" progId="TCLayout.ActiveDocument.1">
                  <p:embed/>
                </p:oleObj>
              </mc:Choice>
              <mc:Fallback>
                <p:oleObj name="think-cell Slide" r:id="rId4" imgW="0" imgH="0" progId="TCLayout.ActiveDocument.1">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 name="Rectangle 9"/>
          <p:cNvSpPr/>
          <p:nvPr userDrawn="1"/>
        </p:nvSpPr>
        <p:spPr>
          <a:xfrm>
            <a:off x="7496102" y="1351120"/>
            <a:ext cx="1212923"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GB" sz="1400" dirty="0">
              <a:solidFill>
                <a:prstClr val="white"/>
              </a:solidFill>
            </a:endParaRPr>
          </a:p>
        </p:txBody>
      </p:sp>
      <p:sp>
        <p:nvSpPr>
          <p:cNvPr id="11" name="Rectangle 10"/>
          <p:cNvSpPr/>
          <p:nvPr userDrawn="1"/>
        </p:nvSpPr>
        <p:spPr>
          <a:xfrm>
            <a:off x="6017347" y="3055172"/>
            <a:ext cx="1212923" cy="15894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GB" sz="1400" dirty="0">
              <a:solidFill>
                <a:prstClr val="white"/>
              </a:solidFill>
            </a:endParaRPr>
          </a:p>
        </p:txBody>
      </p:sp>
      <p:sp>
        <p:nvSpPr>
          <p:cNvPr id="12" name="Rectangle 11"/>
          <p:cNvSpPr/>
          <p:nvPr userDrawn="1"/>
        </p:nvSpPr>
        <p:spPr>
          <a:xfrm>
            <a:off x="3226714" y="4759220"/>
            <a:ext cx="1212923" cy="1587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GB" sz="1400" dirty="0">
              <a:solidFill>
                <a:prstClr val="white"/>
              </a:solidFill>
            </a:endParaRPr>
          </a:p>
        </p:txBody>
      </p:sp>
      <p:pic>
        <p:nvPicPr>
          <p:cNvPr id="13" name="Picture 3"/>
          <p:cNvPicPr>
            <a:picLocks noChangeAspect="1" noChangeArrowheads="1"/>
          </p:cNvPicPr>
          <p:nvPr userDrawn="1"/>
        </p:nvPicPr>
        <p:blipFill>
          <a:blip r:embed="rId5" cstate="email">
            <a:extLst>
              <a:ext uri="{28A0092B-C50C-407E-A947-70E740481C1C}">
                <a14:useLocalDpi xmlns:a14="http://schemas.microsoft.com/office/drawing/2010/main"/>
              </a:ext>
            </a:extLst>
          </a:blip>
          <a:srcRect/>
          <a:stretch>
            <a:fillRect/>
          </a:stretch>
        </p:blipFill>
        <p:spPr bwMode="auto">
          <a:xfrm>
            <a:off x="3226714" y="3057011"/>
            <a:ext cx="2524800" cy="1587600"/>
          </a:xfrm>
          <a:prstGeom prst="rect">
            <a:avLst/>
          </a:prstGeom>
          <a:noFill/>
          <a:ln w="9525">
            <a:noFill/>
            <a:miter lim="800000"/>
            <a:headEnd/>
            <a:tailEnd/>
          </a:ln>
        </p:spPr>
      </p:pic>
      <p:pic>
        <p:nvPicPr>
          <p:cNvPr id="14" name="Picture 4"/>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017347" y="4759220"/>
            <a:ext cx="1212923" cy="1587600"/>
          </a:xfrm>
          <a:prstGeom prst="rect">
            <a:avLst/>
          </a:prstGeom>
          <a:noFill/>
          <a:ln w="9525">
            <a:noFill/>
            <a:miter lim="800000"/>
            <a:headEnd/>
            <a:tailEnd/>
          </a:ln>
        </p:spPr>
      </p:pic>
      <p:pic>
        <p:nvPicPr>
          <p:cNvPr id="15" name="Picture 14" descr="NHS_Constitution_RGB.gif"/>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7722388" y="5284820"/>
            <a:ext cx="1021802" cy="1062000"/>
          </a:xfrm>
          <a:prstGeom prst="rect">
            <a:avLst/>
          </a:prstGeom>
        </p:spPr>
      </p:pic>
      <p:pic>
        <p:nvPicPr>
          <p:cNvPr id="16" name="Picture 5"/>
          <p:cNvPicPr>
            <a:picLocks noChangeAspect="1" noChangeArrowheads="1"/>
          </p:cNvPicPr>
          <p:nvPr userDrawn="1"/>
        </p:nvPicPr>
        <p:blipFill>
          <a:blip r:embed="rId8" cstate="email">
            <a:extLst>
              <a:ext uri="{28A0092B-C50C-407E-A947-70E740481C1C}">
                <a14:useLocalDpi xmlns:a14="http://schemas.microsoft.com/office/drawing/2010/main"/>
              </a:ext>
            </a:extLst>
          </a:blip>
          <a:srcRect/>
          <a:stretch>
            <a:fillRect/>
          </a:stretch>
        </p:blipFill>
        <p:spPr bwMode="auto">
          <a:xfrm>
            <a:off x="7496102" y="3058855"/>
            <a:ext cx="1212923" cy="1585759"/>
          </a:xfrm>
          <a:prstGeom prst="rect">
            <a:avLst/>
          </a:prstGeom>
          <a:noFill/>
          <a:ln w="9525">
            <a:noFill/>
            <a:miter lim="800000"/>
            <a:headEnd/>
            <a:tailEnd/>
          </a:ln>
        </p:spPr>
      </p:pic>
      <p:sp>
        <p:nvSpPr>
          <p:cNvPr id="17" name="Rectangle 16"/>
          <p:cNvSpPr/>
          <p:nvPr userDrawn="1"/>
        </p:nvSpPr>
        <p:spPr>
          <a:xfrm>
            <a:off x="434975" y="4759220"/>
            <a:ext cx="2525908"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GB" sz="1400" dirty="0">
              <a:solidFill>
                <a:prstClr val="white"/>
              </a:solidFill>
            </a:endParaRPr>
          </a:p>
        </p:txBody>
      </p:sp>
      <p:sp>
        <p:nvSpPr>
          <p:cNvPr id="18" name="Text Placeholder 19"/>
          <p:cNvSpPr>
            <a:spLocks noGrp="1"/>
          </p:cNvSpPr>
          <p:nvPr>
            <p:ph type="body" sz="quarter" idx="13" hasCustomPrompt="1"/>
          </p:nvPr>
        </p:nvSpPr>
        <p:spPr>
          <a:xfrm>
            <a:off x="434975" y="5876321"/>
            <a:ext cx="2526323" cy="470500"/>
          </a:xfrm>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organisation/ date</a:t>
            </a:r>
            <a:endParaRPr lang="en-GB" noProof="0" dirty="0"/>
          </a:p>
        </p:txBody>
      </p:sp>
      <p:pic>
        <p:nvPicPr>
          <p:cNvPr id="19" name="Picture 2" descr="J:\NHS CB\Communication\Branding\Templates\Template photos\3 elderly ladies.JPG"/>
          <p:cNvPicPr>
            <a:picLocks noChangeAspect="1" noChangeArrowheads="1"/>
          </p:cNvPicPr>
          <p:nvPr userDrawn="1"/>
        </p:nvPicPr>
        <p:blipFill rotWithShape="1">
          <a:blip r:embed="rId9" cstate="email">
            <a:extLst>
              <a:ext uri="{28A0092B-C50C-407E-A947-70E740481C1C}">
                <a14:useLocalDpi xmlns:a14="http://schemas.microsoft.com/office/drawing/2010/main"/>
              </a:ext>
            </a:extLst>
          </a:blip>
          <a:srcRect/>
          <a:stretch/>
        </p:blipFill>
        <p:spPr bwMode="auto">
          <a:xfrm>
            <a:off x="434975" y="3055169"/>
            <a:ext cx="1209860" cy="1587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J:\NHS CB\Communication\Branding\Logos\NHS England\NHS England col.jpg"/>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7806349" y="331502"/>
            <a:ext cx="902677" cy="609600"/>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p:cNvSpPr/>
          <p:nvPr userDrawn="1"/>
        </p:nvSpPr>
        <p:spPr>
          <a:xfrm>
            <a:off x="434976" y="1351120"/>
            <a:ext cx="6795294" cy="1587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GB" sz="1400" dirty="0">
              <a:solidFill>
                <a:prstClr val="white"/>
              </a:solidFill>
            </a:endParaRPr>
          </a:p>
        </p:txBody>
      </p:sp>
    </p:spTree>
    <p:extLst>
      <p:ext uri="{BB962C8B-B14F-4D97-AF65-F5344CB8AC3E}">
        <p14:creationId xmlns:p14="http://schemas.microsoft.com/office/powerpoint/2010/main" val="2843563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348546477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dirty="0"/>
          </a:p>
        </p:txBody>
      </p:sp>
      <p:sp>
        <p:nvSpPr>
          <p:cNvPr id="5" name="Text Placeholder 4"/>
          <p:cNvSpPr>
            <a:spLocks noGrp="1"/>
          </p:cNvSpPr>
          <p:nvPr>
            <p:ph type="body" sz="quarter" idx="10"/>
          </p:nvPr>
        </p:nvSpPr>
        <p:spPr>
          <a:xfrm>
            <a:off x="434977" y="1509714"/>
            <a:ext cx="8274051" cy="4613275"/>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2336865941"/>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1466" y="1591"/>
          <a:ext cx="1465" cy="1587"/>
        </p:xfrm>
        <a:graphic>
          <a:graphicData uri="http://schemas.openxmlformats.org/presentationml/2006/ole">
            <mc:AlternateContent xmlns:mc="http://schemas.openxmlformats.org/markup-compatibility/2006">
              <mc:Choice xmlns:v="urn:schemas-microsoft-com:vml" Requires="v">
                <p:oleObj spid="_x0000_s3103" name="think-cell Slide" r:id="rId4" imgW="360" imgH="360" progId="TCLayout.ActiveDocument.1">
                  <p:embed/>
                </p:oleObj>
              </mc:Choice>
              <mc:Fallback>
                <p:oleObj name="think-cell Slide" r:id="rId4" imgW="360" imgH="36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6" y="1591"/>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Rectangle 24"/>
          <p:cNvSpPr/>
          <p:nvPr userDrawn="1"/>
        </p:nvSpPr>
        <p:spPr>
          <a:xfrm>
            <a:off x="434976" y="1351120"/>
            <a:ext cx="6837013" cy="329349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GB" sz="1400" dirty="0">
              <a:solidFill>
                <a:prstClr val="white"/>
              </a:solidFill>
            </a:endParaRPr>
          </a:p>
        </p:txBody>
      </p:sp>
      <p:pic>
        <p:nvPicPr>
          <p:cNvPr id="16" name="Picture 3"/>
          <p:cNvPicPr>
            <a:picLocks noChangeAspect="1" noChangeArrowheads="1"/>
          </p:cNvPicPr>
          <p:nvPr userDrawn="1"/>
        </p:nvPicPr>
        <p:blipFill>
          <a:blip r:embed="rId6" cstate="email">
            <a:extLst>
              <a:ext uri="{28A0092B-C50C-407E-A947-70E740481C1C}">
                <a14:useLocalDpi xmlns:a14="http://schemas.microsoft.com/office/drawing/2010/main"/>
              </a:ext>
            </a:extLst>
          </a:blip>
          <a:srcRect/>
          <a:stretch>
            <a:fillRect/>
          </a:stretch>
        </p:blipFill>
        <p:spPr bwMode="auto">
          <a:xfrm>
            <a:off x="6059066" y="4759223"/>
            <a:ext cx="1212923" cy="1585759"/>
          </a:xfrm>
          <a:prstGeom prst="rect">
            <a:avLst/>
          </a:prstGeom>
          <a:noFill/>
          <a:ln w="9525">
            <a:noFill/>
            <a:miter lim="800000"/>
            <a:headEnd/>
            <a:tailEnd/>
          </a:ln>
        </p:spPr>
      </p:pic>
      <p:sp>
        <p:nvSpPr>
          <p:cNvPr id="17" name="Title 1"/>
          <p:cNvSpPr>
            <a:spLocks noGrp="1"/>
          </p:cNvSpPr>
          <p:nvPr>
            <p:ph type="ctrTitle" hasCustomPrompt="1"/>
          </p:nvPr>
        </p:nvSpPr>
        <p:spPr>
          <a:xfrm>
            <a:off x="434976" y="1351122"/>
            <a:ext cx="6360013" cy="3293491"/>
          </a:xfrm>
        </p:spPr>
        <p:txBody>
          <a:bodyPr lIns="108000" tIns="0" bIns="0" anchor="t" anchorCtr="0"/>
          <a:lstStyle>
            <a:lvl1pPr>
              <a:lnSpc>
                <a:spcPts val="4800"/>
              </a:lnSpc>
              <a:defRPr sz="2800">
                <a:solidFill>
                  <a:schemeClr val="bg1"/>
                </a:solidFill>
              </a:defRPr>
            </a:lvl1pPr>
          </a:lstStyle>
          <a:p>
            <a:r>
              <a:rPr lang="en-GB" noProof="0" dirty="0" smtClean="0"/>
              <a:t>Click to edit Section title</a:t>
            </a:r>
            <a:endParaRPr lang="en-GB" noProof="0" dirty="0"/>
          </a:p>
        </p:txBody>
      </p:sp>
      <p:sp>
        <p:nvSpPr>
          <p:cNvPr id="18" name="Subtitle 2"/>
          <p:cNvSpPr>
            <a:spLocks noGrp="1"/>
          </p:cNvSpPr>
          <p:nvPr>
            <p:ph type="subTitle" idx="1" hasCustomPrompt="1"/>
          </p:nvPr>
        </p:nvSpPr>
        <p:spPr>
          <a:xfrm>
            <a:off x="434976" y="2601358"/>
            <a:ext cx="6360013" cy="921600"/>
          </a:xfrm>
          <a:noFill/>
        </p:spPr>
        <p:txBody>
          <a:bodyPr lIns="108000"/>
          <a:lstStyle>
            <a:lvl1pPr marL="0" indent="0" algn="l">
              <a:lnSpc>
                <a:spcPts val="3000"/>
              </a:lnSpc>
              <a:spcBef>
                <a:spcPts val="0"/>
              </a:spcBef>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Click to edit Section subtitle</a:t>
            </a:r>
            <a:endParaRPr lang="en-GB" noProof="0" dirty="0"/>
          </a:p>
        </p:txBody>
      </p:sp>
      <p:sp>
        <p:nvSpPr>
          <p:cNvPr id="19" name="Rectangle 18"/>
          <p:cNvSpPr/>
          <p:nvPr userDrawn="1"/>
        </p:nvSpPr>
        <p:spPr>
          <a:xfrm>
            <a:off x="7496102" y="1351120"/>
            <a:ext cx="1212923"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GB" sz="1400" dirty="0">
              <a:solidFill>
                <a:prstClr val="white"/>
              </a:solidFill>
            </a:endParaRPr>
          </a:p>
        </p:txBody>
      </p:sp>
      <p:sp>
        <p:nvSpPr>
          <p:cNvPr id="20" name="Rectangle 19"/>
          <p:cNvSpPr/>
          <p:nvPr userDrawn="1"/>
        </p:nvSpPr>
        <p:spPr>
          <a:xfrm>
            <a:off x="434975" y="4759220"/>
            <a:ext cx="2525908" cy="1587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endParaRPr lang="en-GB" sz="1400" dirty="0">
              <a:solidFill>
                <a:prstClr val="white"/>
              </a:solidFill>
            </a:endParaRPr>
          </a:p>
        </p:txBody>
      </p:sp>
      <p:sp>
        <p:nvSpPr>
          <p:cNvPr id="21" name="Text Placeholder 19"/>
          <p:cNvSpPr>
            <a:spLocks noGrp="1"/>
          </p:cNvSpPr>
          <p:nvPr>
            <p:ph type="body" sz="quarter" idx="13" hasCustomPrompt="1"/>
          </p:nvPr>
        </p:nvSpPr>
        <p:spPr>
          <a:xfrm>
            <a:off x="434975" y="5876321"/>
            <a:ext cx="2526323" cy="470500"/>
          </a:xfrm>
          <a:noFill/>
        </p:spPr>
        <p:txBody>
          <a:bodyPr lIns="108000"/>
          <a:lstStyle>
            <a:lvl1pPr marL="0" indent="0">
              <a:lnSpc>
                <a:spcPts val="1600"/>
              </a:lnSpc>
              <a:spcBef>
                <a:spcPts val="800"/>
              </a:spcBef>
              <a:buFontTx/>
              <a:buNone/>
              <a:defRPr sz="1400">
                <a:solidFill>
                  <a:schemeClr val="bg1"/>
                </a:solidFill>
              </a:defRPr>
            </a:lvl1pPr>
            <a:lvl2pPr marL="0" indent="0">
              <a:lnSpc>
                <a:spcPts val="1600"/>
              </a:lnSpc>
              <a:spcBef>
                <a:spcPts val="800"/>
              </a:spcBef>
              <a:buFontTx/>
              <a:buNone/>
              <a:defRPr sz="1400">
                <a:solidFill>
                  <a:schemeClr val="bg1"/>
                </a:solidFill>
              </a:defRPr>
            </a:lvl2pPr>
            <a:lvl3pPr marL="0" indent="0">
              <a:lnSpc>
                <a:spcPts val="1600"/>
              </a:lnSpc>
              <a:spcBef>
                <a:spcPts val="800"/>
              </a:spcBef>
              <a:buFontTx/>
              <a:buNone/>
              <a:defRPr sz="1400">
                <a:solidFill>
                  <a:schemeClr val="bg1"/>
                </a:solidFill>
              </a:defRPr>
            </a:lvl3pPr>
            <a:lvl4pPr marL="0" indent="0">
              <a:lnSpc>
                <a:spcPts val="1600"/>
              </a:lnSpc>
              <a:spcBef>
                <a:spcPts val="800"/>
              </a:spcBef>
              <a:buFontTx/>
              <a:buNone/>
              <a:defRPr sz="1400">
                <a:solidFill>
                  <a:schemeClr val="bg1"/>
                </a:solidFill>
              </a:defRPr>
            </a:lvl4pPr>
            <a:lvl5pPr marL="0" indent="0">
              <a:lnSpc>
                <a:spcPts val="1600"/>
              </a:lnSpc>
              <a:spcBef>
                <a:spcPts val="800"/>
              </a:spcBef>
              <a:buFontTx/>
              <a:buNone/>
              <a:defRPr sz="1400">
                <a:solidFill>
                  <a:schemeClr val="bg1"/>
                </a:solidFill>
              </a:defRPr>
            </a:lvl5pPr>
          </a:lstStyle>
          <a:p>
            <a:pPr lvl="0"/>
            <a:r>
              <a:rPr lang="en-GB" noProof="0" dirty="0" smtClean="0"/>
              <a:t>Click to add section number</a:t>
            </a:r>
            <a:endParaRPr lang="en-GB" noProof="0" dirty="0"/>
          </a:p>
        </p:txBody>
      </p:sp>
      <p:pic>
        <p:nvPicPr>
          <p:cNvPr id="22" name="Picture 2"/>
          <p:cNvPicPr>
            <a:picLocks noChangeAspect="1" noChangeArrowheads="1"/>
          </p:cNvPicPr>
          <p:nvPr userDrawn="1"/>
        </p:nvPicPr>
        <p:blipFill>
          <a:blip r:embed="rId7" cstate="email">
            <a:extLst>
              <a:ext uri="{28A0092B-C50C-407E-A947-70E740481C1C}">
                <a14:useLocalDpi xmlns:a14="http://schemas.microsoft.com/office/drawing/2010/main"/>
              </a:ext>
            </a:extLst>
          </a:blip>
          <a:srcRect/>
          <a:stretch>
            <a:fillRect/>
          </a:stretch>
        </p:blipFill>
        <p:spPr bwMode="auto">
          <a:xfrm>
            <a:off x="7496102" y="3062158"/>
            <a:ext cx="1212923" cy="1582452"/>
          </a:xfrm>
          <a:prstGeom prst="rect">
            <a:avLst/>
          </a:prstGeom>
          <a:noFill/>
          <a:ln w="9525">
            <a:noFill/>
            <a:miter lim="800000"/>
            <a:headEnd/>
            <a:tailEnd/>
          </a:ln>
        </p:spPr>
      </p:pic>
      <p:pic>
        <p:nvPicPr>
          <p:cNvPr id="23" name="Picture 3" descr="J:\NHS CB\Communication\Branding\Templates\Template photos\Smiling baby.JPG"/>
          <p:cNvPicPr>
            <a:picLocks noChangeAspect="1" noChangeArrowheads="1"/>
          </p:cNvPicPr>
          <p:nvPr userDrawn="1"/>
        </p:nvPicPr>
        <p:blipFill rotWithShape="1">
          <a:blip r:embed="rId8" cstate="email">
            <a:extLst>
              <a:ext uri="{28A0092B-C50C-407E-A947-70E740481C1C}">
                <a14:useLocalDpi xmlns:a14="http://schemas.microsoft.com/office/drawing/2010/main"/>
              </a:ext>
            </a:extLst>
          </a:blip>
          <a:srcRect/>
          <a:stretch/>
        </p:blipFill>
        <p:spPr bwMode="auto">
          <a:xfrm>
            <a:off x="3184996" y="4759223"/>
            <a:ext cx="1212923" cy="1609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8516793"/>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1_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4" name="Text Placeholder 3"/>
          <p:cNvSpPr>
            <a:spLocks noGrp="1"/>
          </p:cNvSpPr>
          <p:nvPr>
            <p:ph type="body" sz="quarter" idx="10"/>
          </p:nvPr>
        </p:nvSpPr>
        <p:spPr>
          <a:xfrm>
            <a:off x="422031" y="1508760"/>
            <a:ext cx="8305566" cy="4590288"/>
          </a:xfrm>
        </p:spPr>
        <p:txBody>
          <a:bodyPr lIns="0" tIns="0" rIns="0" bIns="0"/>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dirty="0"/>
          </a:p>
        </p:txBody>
      </p:sp>
    </p:spTree>
    <p:extLst>
      <p:ext uri="{BB962C8B-B14F-4D97-AF65-F5344CB8AC3E}">
        <p14:creationId xmlns:p14="http://schemas.microsoft.com/office/powerpoint/2010/main" val="351340973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pPr defTabSz="457200"/>
            <a:fld id="{88D5F701-17FC-4964-8551-40B09960B9B4}" type="datetime1">
              <a:rPr lang="en-GB" smtClean="0">
                <a:solidFill>
                  <a:prstClr val="black"/>
                </a:solidFill>
              </a:rPr>
              <a:pPr defTabSz="457200"/>
              <a:t>25/09/2018</a:t>
            </a:fld>
            <a:endParaRPr lang="en-GB" dirty="0">
              <a:solidFill>
                <a:prstClr val="black"/>
              </a:solidFill>
            </a:endParaRPr>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pPr defTabSz="457200"/>
            <a:endParaRPr lang="en-GB" dirty="0">
              <a:solidFill>
                <a:prstClr val="black"/>
              </a:solidFill>
            </a:endParaRPr>
          </a:p>
        </p:txBody>
      </p:sp>
      <p:sp>
        <p:nvSpPr>
          <p:cNvPr id="5" name="Slide Number Placeholder 4"/>
          <p:cNvSpPr>
            <a:spLocks noGrp="1"/>
          </p:cNvSpPr>
          <p:nvPr>
            <p:ph type="sldNum" sz="quarter" idx="12"/>
          </p:nvPr>
        </p:nvSpPr>
        <p:spPr/>
        <p:txBody>
          <a:bodyPr/>
          <a:lstStyle/>
          <a:p>
            <a:fld id="{DA9937EE-E139-4E32-91DF-B591CF14905D}" type="slidenum">
              <a:rPr lang="en-GB" smtClean="0">
                <a:solidFill>
                  <a:srgbClr val="1F497D"/>
                </a:solidFill>
              </a:rPr>
              <a:pPr/>
              <a:t>‹#›</a:t>
            </a:fld>
            <a:endParaRPr lang="en-GB" dirty="0">
              <a:solidFill>
                <a:srgbClr val="1F497D"/>
              </a:solidFill>
            </a:endParaRPr>
          </a:p>
        </p:txBody>
      </p:sp>
    </p:spTree>
    <p:extLst>
      <p:ext uri="{BB962C8B-B14F-4D97-AF65-F5344CB8AC3E}">
        <p14:creationId xmlns:p14="http://schemas.microsoft.com/office/powerpoint/2010/main" val="1447447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43470992"/>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Section Header 5">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8"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4039823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2491345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srgbClr val="000000"/>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8489582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61686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710815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3" y="4585850"/>
            <a:ext cx="3257412"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777802" y="1463660"/>
            <a:ext cx="3396587" cy="3007856"/>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988939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9239573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0520047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90610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8554773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9128078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939849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89885546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801491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a:t>Insert date</a:t>
            </a:r>
          </a:p>
        </p:txBody>
      </p:sp>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1988401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1494243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6" y="-1"/>
            <a:ext cx="10248349" cy="7686261"/>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714157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46118051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5041180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391898481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017336873"/>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Section Header 5">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8"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49073138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srgbClr val="000000"/>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1950416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3" y="4585850"/>
            <a:ext cx="3257412"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777802" y="1463660"/>
            <a:ext cx="3396587" cy="3007856"/>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82604340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34351337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111154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3" y="4585850"/>
            <a:ext cx="3257412"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777802" y="1463660"/>
            <a:ext cx="3396587" cy="3007856"/>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1504985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129257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4915812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1048771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04489549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92214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894812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104831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58567257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a:t>Insert date</a:t>
            </a:r>
          </a:p>
        </p:txBody>
      </p:sp>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9821267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96444849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6" y="-1"/>
            <a:ext cx="10248349" cy="7686261"/>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8513933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7758682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4171024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8834706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08046590"/>
      </p:ext>
    </p:extLst>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Section Header 5">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8"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277448069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srgbClr val="000000"/>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13317600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733725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7401971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5165212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3" y="4585850"/>
            <a:ext cx="3257412"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777802" y="1463660"/>
            <a:ext cx="3396587" cy="3007856"/>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0030256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7306177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4477831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12530345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2795871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9469362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91841967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95305189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a:t>Insert date</a:t>
            </a:r>
          </a:p>
        </p:txBody>
      </p:sp>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25671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27323364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3851340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6" y="-1"/>
            <a:ext cx="10248349" cy="7686261"/>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0707017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8826832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87430854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18376866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898607234"/>
      </p:ext>
    </p:extLst>
  </p:cSld>
  <p:clrMapOvr>
    <a:overrideClrMapping bg1="lt1" tx1="dk1" bg2="lt2" tx2="dk2" accent1="accent1" accent2="accent2" accent3="accent3" accent4="accent4" accent5="accent5" accent6="accent6" hlink="hlink" folHlink="folHlink"/>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Section Header 5">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8"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4440349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srgbClr val="000000"/>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140118425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346271406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229552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38921876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3" y="4585850"/>
            <a:ext cx="3257412"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777802" y="1463660"/>
            <a:ext cx="3396587" cy="3007856"/>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867335942"/>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itle 1"/>
          <p:cNvSpPr>
            <a:spLocks noGrp="1"/>
          </p:cNvSpPr>
          <p:nvPr>
            <p:ph type="title"/>
          </p:nvPr>
        </p:nvSpPr>
        <p:spPr>
          <a:xfrm>
            <a:off x="457202" y="467945"/>
            <a:ext cx="3746684" cy="2160734"/>
          </a:xfrm>
        </p:spPr>
        <p:txBody>
          <a:bodyPr anchor="t">
            <a:noAutofit/>
          </a:bodyPr>
          <a:lstStyle>
            <a:lvl1pPr>
              <a:defRPr sz="48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457200" y="2812808"/>
            <a:ext cx="3675271" cy="901385"/>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88565955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4162310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76898531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457202" y="2480567"/>
            <a:ext cx="3746684"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4949689"/>
            <a:ext cx="3675271" cy="991523"/>
          </a:xfrm>
        </p:spPr>
        <p:txBody>
          <a:bodyPr anchor="b">
            <a:normAutofit/>
          </a:bodyPr>
          <a:lstStyle>
            <a:lvl1pPr marL="0" indent="0">
              <a:buFontTx/>
              <a:buNone/>
              <a:defRPr sz="28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0" y="5985383"/>
            <a:ext cx="4359965" cy="361031"/>
          </a:xfrm>
        </p:spPr>
        <p:txBody>
          <a:bodyPr anchor="b">
            <a:noAutofit/>
          </a:bodyPr>
          <a:lstStyle>
            <a:lvl1pPr marL="0" indent="0">
              <a:buFontTx/>
              <a:buNone/>
              <a:defRPr sz="16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70183272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68406958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230362" y="4002337"/>
            <a:ext cx="3535739"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230363" y="4993860"/>
            <a:ext cx="353573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7512692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itle 1"/>
          <p:cNvSpPr>
            <a:spLocks noGrp="1"/>
          </p:cNvSpPr>
          <p:nvPr>
            <p:ph type="title"/>
          </p:nvPr>
        </p:nvSpPr>
        <p:spPr>
          <a:xfrm>
            <a:off x="5389109" y="1268928"/>
            <a:ext cx="3535738" cy="2160734"/>
          </a:xfrm>
        </p:spPr>
        <p:txBody>
          <a:bodyPr anchor="t">
            <a:noAutofit/>
          </a:bodyPr>
          <a:lstStyle>
            <a:lvl1pPr>
              <a:defRPr sz="48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390838" y="3429662"/>
            <a:ext cx="3504791" cy="92740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390839" y="4357065"/>
            <a:ext cx="3504789"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59422763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Content Placeholder 19"/>
          <p:cNvSpPr>
            <a:spLocks noGrp="1"/>
          </p:cNvSpPr>
          <p:nvPr>
            <p:ph sz="quarter" idx="11" hasCustomPrompt="1"/>
          </p:nvPr>
        </p:nvSpPr>
        <p:spPr>
          <a:xfrm>
            <a:off x="5171102" y="3407829"/>
            <a:ext cx="3535738" cy="5667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171103" y="3974551"/>
            <a:ext cx="3383340" cy="329507"/>
          </a:xfrm>
        </p:spPr>
        <p:txBody>
          <a:bodyPr anchor="b">
            <a:noAutofit/>
          </a:bodyPr>
          <a:lstStyle>
            <a:lvl1pPr marL="0" indent="0">
              <a:buFontTx/>
              <a:buNone/>
              <a:defRPr sz="1600">
                <a:solidFill>
                  <a:srgbClr val="00ADC6"/>
                </a:solidFill>
              </a:defRPr>
            </a:lvl1pPr>
          </a:lstStyle>
          <a:p>
            <a:pPr lvl="0"/>
            <a:r>
              <a:rPr lang="en-US" dirty="0"/>
              <a:t>Insert date</a:t>
            </a:r>
          </a:p>
        </p:txBody>
      </p:sp>
      <p:sp>
        <p:nvSpPr>
          <p:cNvPr id="9" name="Title 1"/>
          <p:cNvSpPr>
            <a:spLocks noGrp="1"/>
          </p:cNvSpPr>
          <p:nvPr>
            <p:ph type="title"/>
          </p:nvPr>
        </p:nvSpPr>
        <p:spPr>
          <a:xfrm>
            <a:off x="5171102" y="1247095"/>
            <a:ext cx="3535738" cy="2160734"/>
          </a:xfrm>
        </p:spPr>
        <p:txBody>
          <a:bodyPr anchor="t">
            <a:noAutofit/>
          </a:bodyPr>
          <a:lstStyle>
            <a:lvl1pPr>
              <a:defRPr sz="4800"/>
            </a:lvl1pPr>
          </a:lstStyle>
          <a:p>
            <a:r>
              <a:rPr lang="en-GB" dirty="0"/>
              <a:t>Click to edit Master title style</a:t>
            </a:r>
            <a:endParaRPr lang="en-US" dirty="0"/>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19142050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720912" y="5487584"/>
            <a:ext cx="918569" cy="1003622"/>
          </a:xfrm>
          <a:prstGeom prst="rect">
            <a:avLst/>
          </a:prstGeom>
        </p:spPr>
      </p:pic>
      <p:sp>
        <p:nvSpPr>
          <p:cNvPr id="8" name="Content Placeholder 19"/>
          <p:cNvSpPr>
            <a:spLocks noGrp="1"/>
          </p:cNvSpPr>
          <p:nvPr>
            <p:ph sz="quarter" idx="10" hasCustomPrompt="1"/>
          </p:nvPr>
        </p:nvSpPr>
        <p:spPr>
          <a:xfrm>
            <a:off x="609600" y="4413336"/>
            <a:ext cx="6812020" cy="514019"/>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837997"/>
            <a:ext cx="7111312" cy="2446873"/>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26037381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Title 1"/>
          <p:cNvSpPr>
            <a:spLocks noGrp="1"/>
          </p:cNvSpPr>
          <p:nvPr>
            <p:ph type="title"/>
          </p:nvPr>
        </p:nvSpPr>
        <p:spPr>
          <a:xfrm>
            <a:off x="5230364" y="1311260"/>
            <a:ext cx="3535738" cy="2160734"/>
          </a:xfrm>
        </p:spPr>
        <p:txBody>
          <a:bodyPr anchor="t">
            <a:noAutofit/>
          </a:bodyPr>
          <a:lstStyle>
            <a:lvl1pPr>
              <a:defRPr sz="48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5230364" y="3641305"/>
            <a:ext cx="3535738"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5230365" y="4632828"/>
            <a:ext cx="3535738"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75496462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stretch>
            <a:fillRect/>
          </a:stretch>
        </p:blipFill>
        <p:spPr>
          <a:xfrm>
            <a:off x="-1091096" y="-1"/>
            <a:ext cx="10248349" cy="7686261"/>
          </a:xfrm>
          <a:prstGeom prst="rect">
            <a:avLst/>
          </a:prstGeom>
        </p:spPr>
      </p:pic>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52901432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a:blip r:embed="rId2"/>
          <a:stretch>
            <a:fillRect/>
          </a:stretch>
        </p:blipFill>
        <p:spPr>
          <a:xfrm>
            <a:off x="0" y="0"/>
            <a:ext cx="9144000" cy="6858000"/>
          </a:xfrm>
          <a:prstGeom prst="rect">
            <a:avLst/>
          </a:prstGeom>
        </p:spPr>
      </p:pic>
      <p:sp>
        <p:nvSpPr>
          <p:cNvPr id="5"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06623850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a:blip r:embed="rId2"/>
          <a:stretch>
            <a:fillRect/>
          </a:stretch>
        </p:blipFill>
        <p:spPr>
          <a:xfrm>
            <a:off x="0" y="0"/>
            <a:ext cx="9144000" cy="6858000"/>
          </a:xfrm>
          <a:prstGeom prst="rect">
            <a:avLst/>
          </a:prstGeom>
        </p:spPr>
      </p:pic>
      <p:sp>
        <p:nvSpPr>
          <p:cNvPr id="7" name="Title 1"/>
          <p:cNvSpPr>
            <a:spLocks noGrp="1"/>
          </p:cNvSpPr>
          <p:nvPr>
            <p:ph type="title"/>
          </p:nvPr>
        </p:nvSpPr>
        <p:spPr>
          <a:xfrm>
            <a:off x="5230364" y="1692260"/>
            <a:ext cx="3535738" cy="2160734"/>
          </a:xfrm>
        </p:spPr>
        <p:txBody>
          <a:bodyPr anchor="t">
            <a:noAutofit/>
          </a:bodyPr>
          <a:lstStyle>
            <a:lvl1pPr>
              <a:defRPr sz="48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97730745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solidFill>
                  <a:srgbClr val="005EB8"/>
                </a:solidFill>
              </a:rPr>
              <a:pPr/>
              <a:t>‹#›</a:t>
            </a:fld>
            <a:endParaRPr lang="en-US" dirty="0">
              <a:solidFill>
                <a:srgbClr val="005EB8"/>
              </a:solidFill>
            </a:endParaRPr>
          </a:p>
        </p:txBody>
      </p:sp>
      <p:sp>
        <p:nvSpPr>
          <p:cNvPr id="6" name="Title 1"/>
          <p:cNvSpPr>
            <a:spLocks noGrp="1"/>
          </p:cNvSpPr>
          <p:nvPr>
            <p:ph type="title"/>
          </p:nvPr>
        </p:nvSpPr>
        <p:spPr>
          <a:xfrm>
            <a:off x="457201" y="749912"/>
            <a:ext cx="7356815" cy="667725"/>
          </a:xfrm>
        </p:spPr>
        <p:txBody>
          <a:bodyPr/>
          <a:lstStyle/>
          <a:p>
            <a:r>
              <a:rPr lang="en-GB"/>
              <a:t>Click to edit Master title style</a:t>
            </a:r>
            <a:endParaRPr lang="en-US"/>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102382180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67DE7D0A-5CC0-CD4F-AD63-02ED5F8284D6}" type="slidenum">
              <a:rPr lang="en-US" smtClean="0">
                <a:solidFill>
                  <a:srgbClr val="005EB8"/>
                </a:solidFill>
              </a:rPr>
              <a:pPr/>
              <a:t>‹#›</a:t>
            </a:fld>
            <a:endParaRPr lang="en-US" dirty="0">
              <a:solidFill>
                <a:srgbClr val="005EB8"/>
              </a:solidFill>
            </a:endParaRPr>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831826713"/>
      </p:ext>
    </p:extLst>
  </p:cSld>
  <p:clrMapOvr>
    <a:overrideClrMapping bg1="lt1" tx1="dk1" bg2="lt2" tx2="dk2" accent1="accent1" accent2="accent2" accent3="accent3" accent4="accent4" accent5="accent5" accent6="accent6" hlink="hlink" folHlink="folHlink"/>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userDrawn="1">
  <p:cSld name="Section Header 5">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2" name="Picture 11" title="NHS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7935" y="279908"/>
            <a:ext cx="817696" cy="509016"/>
          </a:xfrm>
          <a:prstGeom prst="rect">
            <a:avLst/>
          </a:prstGeom>
        </p:spPr>
      </p:pic>
      <p:sp>
        <p:nvSpPr>
          <p:cNvPr id="8"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Tree>
    <p:extLst>
      <p:ext uri="{BB962C8B-B14F-4D97-AF65-F5344CB8AC3E}">
        <p14:creationId xmlns:p14="http://schemas.microsoft.com/office/powerpoint/2010/main" val="357278954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402939"/>
            <a:ext cx="8286174" cy="3622520"/>
          </a:xfrm>
        </p:spPr>
        <p:txBody>
          <a:bodyPr anchor="t">
            <a:noAutofit/>
          </a:bodyPr>
          <a:lstStyle>
            <a:lvl1pPr>
              <a:defRPr sz="80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rgbClr val="00ADC6"/>
                </a:solidFill>
              </a:defRPr>
            </a:lvl1pPr>
          </a:lstStyle>
          <a:p>
            <a:pPr lvl="0"/>
            <a:r>
              <a:rPr lang="en-US" dirty="0"/>
              <a:t>Sub heading</a:t>
            </a:r>
          </a:p>
        </p:txBody>
      </p:sp>
      <p:sp>
        <p:nvSpPr>
          <p:cNvPr id="21" name="Rectangle 20"/>
          <p:cNvSpPr/>
          <p:nvPr userDrawn="1"/>
        </p:nvSpPr>
        <p:spPr>
          <a:xfrm>
            <a:off x="457200" y="6459741"/>
            <a:ext cx="1819905" cy="240871"/>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defTabSz="457200"/>
            <a:endParaRPr lang="en-US" dirty="0">
              <a:solidFill>
                <a:srgbClr val="000000"/>
              </a:solidFill>
            </a:endParaRPr>
          </a:p>
        </p:txBody>
      </p:sp>
      <p:sp>
        <p:nvSpPr>
          <p:cNvPr id="7"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Tree>
    <p:extLst>
      <p:ext uri="{BB962C8B-B14F-4D97-AF65-F5344CB8AC3E}">
        <p14:creationId xmlns:p14="http://schemas.microsoft.com/office/powerpoint/2010/main" val="177013294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
        <p:nvSpPr>
          <p:cNvPr id="9" name="Rectangle 8"/>
          <p:cNvSpPr/>
          <p:nvPr userDrawn="1"/>
        </p:nvSpPr>
        <p:spPr>
          <a:xfrm>
            <a:off x="0" y="0"/>
            <a:ext cx="9144000" cy="6858000"/>
          </a:xfrm>
          <a:prstGeom prst="rect">
            <a:avLst/>
          </a:prstGeom>
          <a:solidFill>
            <a:srgbClr val="005E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15" name="Content Placeholder 19"/>
          <p:cNvSpPr>
            <a:spLocks noGrp="1"/>
          </p:cNvSpPr>
          <p:nvPr>
            <p:ph sz="quarter" idx="10" hasCustomPrompt="1"/>
          </p:nvPr>
        </p:nvSpPr>
        <p:spPr>
          <a:xfrm>
            <a:off x="457200" y="5025459"/>
            <a:ext cx="6812020" cy="959925"/>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402939"/>
            <a:ext cx="8286174" cy="3622520"/>
          </a:xfrm>
        </p:spPr>
        <p:txBody>
          <a:bodyPr anchor="t">
            <a:noAutofit/>
          </a:bodyPr>
          <a:lstStyle>
            <a:lvl1pPr>
              <a:defRPr sz="80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5985384"/>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solidFill>
                <a:srgbClr val="FFFFFF"/>
              </a:solidFill>
            </a:endParaRP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8077" y="5517237"/>
            <a:ext cx="1222923" cy="956325"/>
          </a:xfrm>
          <a:prstGeom prst="rect">
            <a:avLst/>
          </a:prstGeom>
        </p:spPr>
      </p:pic>
      <p:sp>
        <p:nvSpPr>
          <p:cNvPr id="10" name="Content Placeholder 19"/>
          <p:cNvSpPr>
            <a:spLocks noGrp="1"/>
          </p:cNvSpPr>
          <p:nvPr>
            <p:ph sz="quarter" idx="11" hasCustomPrompt="1"/>
          </p:nvPr>
        </p:nvSpPr>
        <p:spPr>
          <a:xfrm>
            <a:off x="457200" y="5985383"/>
            <a:ext cx="4359965" cy="361031"/>
          </a:xfrm>
        </p:spPr>
        <p:txBody>
          <a:bodyPr anchor="b">
            <a:noAutofit/>
          </a:bodyPr>
          <a:lstStyle>
            <a:lvl1pPr marL="0" indent="0">
              <a:buFontTx/>
              <a:buNone/>
              <a:defRPr sz="1600">
                <a:solidFill>
                  <a:schemeClr val="bg1"/>
                </a:solidFill>
              </a:defRPr>
            </a:lvl1pPr>
          </a:lstStyle>
          <a:p>
            <a:pPr lvl="0"/>
            <a:r>
              <a:rPr lang="en-US" dirty="0"/>
              <a:t>Insert date</a:t>
            </a:r>
          </a:p>
        </p:txBody>
      </p:sp>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248406838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382762" y="3641305"/>
            <a:ext cx="3383340"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382764" y="1463660"/>
            <a:ext cx="3535738" cy="2160734"/>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48190472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Title Slide 5">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itle 1"/>
          <p:cNvSpPr txBox="1">
            <a:spLocks/>
          </p:cNvSpPr>
          <p:nvPr userDrawn="1"/>
        </p:nvSpPr>
        <p:spPr>
          <a:xfrm>
            <a:off x="5230364" y="1311260"/>
            <a:ext cx="3535738" cy="2160734"/>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dirty="0">
              <a:solidFill>
                <a:srgbClr val="005EB8"/>
              </a:solidFill>
            </a:endParaRPr>
          </a:p>
        </p:txBody>
      </p:sp>
      <p:sp>
        <p:nvSpPr>
          <p:cNvPr id="7" name="Content Placeholder 19"/>
          <p:cNvSpPr>
            <a:spLocks noGrp="1"/>
          </p:cNvSpPr>
          <p:nvPr>
            <p:ph sz="quarter" idx="11" hasCustomPrompt="1"/>
          </p:nvPr>
        </p:nvSpPr>
        <p:spPr>
          <a:xfrm>
            <a:off x="5777803" y="4585850"/>
            <a:ext cx="3257412" cy="991523"/>
          </a:xfrm>
        </p:spPr>
        <p:txBody>
          <a:bodyPr anchor="b">
            <a:normAutofit/>
          </a:bodyPr>
          <a:lstStyle>
            <a:lvl1pPr marL="0" indent="0">
              <a:buFontTx/>
              <a:buNone/>
              <a:defRPr sz="2800">
                <a:solidFill>
                  <a:schemeClr val="accent1"/>
                </a:solidFill>
              </a:defRPr>
            </a:lvl1pPr>
          </a:lstStyle>
          <a:p>
            <a:pPr lvl="0"/>
            <a:r>
              <a:rPr lang="en-US" dirty="0"/>
              <a:t>Sub heading</a:t>
            </a:r>
          </a:p>
        </p:txBody>
      </p:sp>
      <p:sp>
        <p:nvSpPr>
          <p:cNvPr id="8" name="Title 1"/>
          <p:cNvSpPr>
            <a:spLocks noGrp="1"/>
          </p:cNvSpPr>
          <p:nvPr>
            <p:ph type="title"/>
          </p:nvPr>
        </p:nvSpPr>
        <p:spPr>
          <a:xfrm>
            <a:off x="5777802" y="1463660"/>
            <a:ext cx="3396587" cy="3007856"/>
          </a:xfrm>
        </p:spPr>
        <p:txBody>
          <a:bodyPr anchor="t">
            <a:noAutofit/>
          </a:bodyPr>
          <a:lstStyle>
            <a:lvl1pPr>
              <a:defRPr sz="48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604278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3" Type="http://schemas.openxmlformats.org/officeDocument/2006/relationships/slideLayout" Target="../slideLayouts/slideLayout22.xml"/><Relationship Id="rId21" Type="http://schemas.openxmlformats.org/officeDocument/2006/relationships/image" Target="../media/image1.png"/><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theme" Target="../theme/theme2.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21" Type="http://schemas.openxmlformats.org/officeDocument/2006/relationships/image" Target="../media/image1.png"/><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20" Type="http://schemas.openxmlformats.org/officeDocument/2006/relationships/theme" Target="../theme/theme3.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slideLayout" Target="../slideLayouts/slideLayout57.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image" Target="../media/image1.png"/><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theme" Target="../theme/theme4.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4.xml"/><Relationship Id="rId13" Type="http://schemas.openxmlformats.org/officeDocument/2006/relationships/slideLayout" Target="../slideLayouts/slideLayout89.xml"/><Relationship Id="rId18" Type="http://schemas.openxmlformats.org/officeDocument/2006/relationships/slideLayout" Target="../slideLayouts/slideLayout94.xml"/><Relationship Id="rId3" Type="http://schemas.openxmlformats.org/officeDocument/2006/relationships/slideLayout" Target="../slideLayouts/slideLayout79.xml"/><Relationship Id="rId21" Type="http://schemas.openxmlformats.org/officeDocument/2006/relationships/image" Target="../media/image1.png"/><Relationship Id="rId7" Type="http://schemas.openxmlformats.org/officeDocument/2006/relationships/slideLayout" Target="../slideLayouts/slideLayout83.xml"/><Relationship Id="rId12" Type="http://schemas.openxmlformats.org/officeDocument/2006/relationships/slideLayout" Target="../slideLayouts/slideLayout88.xml"/><Relationship Id="rId17" Type="http://schemas.openxmlformats.org/officeDocument/2006/relationships/slideLayout" Target="../slideLayouts/slideLayout93.xml"/><Relationship Id="rId2" Type="http://schemas.openxmlformats.org/officeDocument/2006/relationships/slideLayout" Target="../slideLayouts/slideLayout78.xml"/><Relationship Id="rId16" Type="http://schemas.openxmlformats.org/officeDocument/2006/relationships/slideLayout" Target="../slideLayouts/slideLayout92.xml"/><Relationship Id="rId20" Type="http://schemas.openxmlformats.org/officeDocument/2006/relationships/theme" Target="../theme/theme5.xml"/><Relationship Id="rId1" Type="http://schemas.openxmlformats.org/officeDocument/2006/relationships/slideLayout" Target="../slideLayouts/slideLayout77.xml"/><Relationship Id="rId6" Type="http://schemas.openxmlformats.org/officeDocument/2006/relationships/slideLayout" Target="../slideLayouts/slideLayout82.xml"/><Relationship Id="rId11" Type="http://schemas.openxmlformats.org/officeDocument/2006/relationships/slideLayout" Target="../slideLayouts/slideLayout87.xml"/><Relationship Id="rId5" Type="http://schemas.openxmlformats.org/officeDocument/2006/relationships/slideLayout" Target="../slideLayouts/slideLayout81.xml"/><Relationship Id="rId15" Type="http://schemas.openxmlformats.org/officeDocument/2006/relationships/slideLayout" Target="../slideLayouts/slideLayout91.xml"/><Relationship Id="rId10" Type="http://schemas.openxmlformats.org/officeDocument/2006/relationships/slideLayout" Target="../slideLayouts/slideLayout86.xml"/><Relationship Id="rId19" Type="http://schemas.openxmlformats.org/officeDocument/2006/relationships/slideLayout" Target="../slideLayouts/slideLayout95.xml"/><Relationship Id="rId4" Type="http://schemas.openxmlformats.org/officeDocument/2006/relationships/slideLayout" Target="../slideLayouts/slideLayout80.xml"/><Relationship Id="rId9" Type="http://schemas.openxmlformats.org/officeDocument/2006/relationships/slideLayout" Target="../slideLayouts/slideLayout85.xml"/><Relationship Id="rId14" Type="http://schemas.openxmlformats.org/officeDocument/2006/relationships/slideLayout" Target="../slideLayouts/slideLayout9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18" Type="http://schemas.openxmlformats.org/officeDocument/2006/relationships/slideLayout" Target="../slideLayouts/slideLayout113.xml"/><Relationship Id="rId3" Type="http://schemas.openxmlformats.org/officeDocument/2006/relationships/slideLayout" Target="../slideLayouts/slideLayout98.xml"/><Relationship Id="rId21" Type="http://schemas.openxmlformats.org/officeDocument/2006/relationships/image" Target="../media/image1.png"/><Relationship Id="rId7" Type="http://schemas.openxmlformats.org/officeDocument/2006/relationships/slideLayout" Target="../slideLayouts/slideLayout102.xml"/><Relationship Id="rId12" Type="http://schemas.openxmlformats.org/officeDocument/2006/relationships/slideLayout" Target="../slideLayouts/slideLayout107.xml"/><Relationship Id="rId17" Type="http://schemas.openxmlformats.org/officeDocument/2006/relationships/slideLayout" Target="../slideLayouts/slideLayout112.xml"/><Relationship Id="rId2" Type="http://schemas.openxmlformats.org/officeDocument/2006/relationships/slideLayout" Target="../slideLayouts/slideLayout97.xml"/><Relationship Id="rId16" Type="http://schemas.openxmlformats.org/officeDocument/2006/relationships/slideLayout" Target="../slideLayouts/slideLayout111.xml"/><Relationship Id="rId20" Type="http://schemas.openxmlformats.org/officeDocument/2006/relationships/theme" Target="../theme/theme6.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slideLayout" Target="../slideLayouts/slideLayout110.xml"/><Relationship Id="rId10" Type="http://schemas.openxmlformats.org/officeDocument/2006/relationships/slideLayout" Target="../slideLayouts/slideLayout105.xml"/><Relationship Id="rId19" Type="http://schemas.openxmlformats.org/officeDocument/2006/relationships/slideLayout" Target="../slideLayouts/slideLayout114.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slideLayout" Target="../slideLayouts/slideLayout10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image" Target="../media/image1.png"/><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theme" Target="../theme/theme7.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slideLayout" Target="../slideLayouts/slideLayout146.xml"/><Relationship Id="rId18" Type="http://schemas.openxmlformats.org/officeDocument/2006/relationships/slideLayout" Target="../slideLayouts/slideLayout151.xml"/><Relationship Id="rId3" Type="http://schemas.openxmlformats.org/officeDocument/2006/relationships/slideLayout" Target="../slideLayouts/slideLayout136.xml"/><Relationship Id="rId21" Type="http://schemas.openxmlformats.org/officeDocument/2006/relationships/image" Target="../media/image1.png"/><Relationship Id="rId7" Type="http://schemas.openxmlformats.org/officeDocument/2006/relationships/slideLayout" Target="../slideLayouts/slideLayout140.xml"/><Relationship Id="rId12" Type="http://schemas.openxmlformats.org/officeDocument/2006/relationships/slideLayout" Target="../slideLayouts/slideLayout145.xml"/><Relationship Id="rId17" Type="http://schemas.openxmlformats.org/officeDocument/2006/relationships/slideLayout" Target="../slideLayouts/slideLayout150.xml"/><Relationship Id="rId2" Type="http://schemas.openxmlformats.org/officeDocument/2006/relationships/slideLayout" Target="../slideLayouts/slideLayout135.xml"/><Relationship Id="rId16" Type="http://schemas.openxmlformats.org/officeDocument/2006/relationships/slideLayout" Target="../slideLayouts/slideLayout149.xml"/><Relationship Id="rId20" Type="http://schemas.openxmlformats.org/officeDocument/2006/relationships/theme" Target="../theme/theme8.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5" Type="http://schemas.openxmlformats.org/officeDocument/2006/relationships/slideLayout" Target="../slideLayouts/slideLayout148.xml"/><Relationship Id="rId10" Type="http://schemas.openxmlformats.org/officeDocument/2006/relationships/slideLayout" Target="../slideLayouts/slideLayout143.xml"/><Relationship Id="rId19" Type="http://schemas.openxmlformats.org/officeDocument/2006/relationships/slideLayout" Target="../slideLayouts/slideLayout152.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slideLayout" Target="../slideLayouts/slideLayout14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18" Type="http://schemas.openxmlformats.org/officeDocument/2006/relationships/slideLayout" Target="../slideLayouts/slideLayout170.xml"/><Relationship Id="rId3" Type="http://schemas.openxmlformats.org/officeDocument/2006/relationships/slideLayout" Target="../slideLayouts/slideLayout155.xml"/><Relationship Id="rId21" Type="http://schemas.openxmlformats.org/officeDocument/2006/relationships/slideLayout" Target="../slideLayouts/slideLayout173.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slideLayout" Target="../slideLayouts/slideLayout169.xml"/><Relationship Id="rId2" Type="http://schemas.openxmlformats.org/officeDocument/2006/relationships/slideLayout" Target="../slideLayouts/slideLayout154.xml"/><Relationship Id="rId16" Type="http://schemas.openxmlformats.org/officeDocument/2006/relationships/slideLayout" Target="../slideLayouts/slideLayout168.xml"/><Relationship Id="rId20" Type="http://schemas.openxmlformats.org/officeDocument/2006/relationships/slideLayout" Target="../slideLayouts/slideLayout172.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23" Type="http://schemas.openxmlformats.org/officeDocument/2006/relationships/image" Target="../media/image3.png"/><Relationship Id="rId10" Type="http://schemas.openxmlformats.org/officeDocument/2006/relationships/slideLayout" Target="../slideLayouts/slideLayout162.xml"/><Relationship Id="rId19" Type="http://schemas.openxmlformats.org/officeDocument/2006/relationships/slideLayout" Target="../slideLayouts/slideLayout171.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 Id="rId22"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61E112CC-F5C7-5E43-8EAA-F554FEB5E453}" type="slidenum">
              <a:rPr lang="en-US" smtClean="0">
                <a:solidFill>
                  <a:srgbClr val="005EB8"/>
                </a:solidFill>
              </a:rPr>
              <a:pPr defTabSz="457200"/>
              <a:t>‹#›</a:t>
            </a:fld>
            <a:endParaRPr lang="en-US" dirty="0">
              <a:solidFill>
                <a:srgbClr val="005EB8"/>
              </a:solidFill>
            </a:endParaRPr>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rgbClr val="000000"/>
                </a:solidFill>
              </a:rPr>
              <a:t>www.england.nhs.uk</a:t>
            </a:r>
          </a:p>
        </p:txBody>
      </p:sp>
      <p:sp>
        <p:nvSpPr>
          <p:cNvPr id="26" name="Title Placeholder 1"/>
          <p:cNvSpPr>
            <a:spLocks noGrp="1"/>
          </p:cNvSpPr>
          <p:nvPr>
            <p:ph type="title"/>
          </p:nvPr>
        </p:nvSpPr>
        <p:spPr>
          <a:xfrm>
            <a:off x="457201" y="749912"/>
            <a:ext cx="7376429"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00536665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61E112CC-F5C7-5E43-8EAA-F554FEB5E453}" type="slidenum">
              <a:rPr lang="en-US" smtClean="0">
                <a:solidFill>
                  <a:srgbClr val="005EB8"/>
                </a:solidFill>
              </a:rPr>
              <a:pPr defTabSz="457200"/>
              <a:t>‹#›</a:t>
            </a:fld>
            <a:endParaRPr lang="en-US" dirty="0">
              <a:solidFill>
                <a:srgbClr val="005EB8"/>
              </a:solidFill>
            </a:endParaRPr>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rgbClr val="000000"/>
                </a:solidFill>
              </a:rPr>
              <a:t>www.england.nhs.uk</a:t>
            </a:r>
          </a:p>
        </p:txBody>
      </p:sp>
      <p:sp>
        <p:nvSpPr>
          <p:cNvPr id="26" name="Title Placeholder 1"/>
          <p:cNvSpPr>
            <a:spLocks noGrp="1"/>
          </p:cNvSpPr>
          <p:nvPr>
            <p:ph type="title"/>
          </p:nvPr>
        </p:nvSpPr>
        <p:spPr>
          <a:xfrm>
            <a:off x="457201" y="749912"/>
            <a:ext cx="7376429"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44025982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61E112CC-F5C7-5E43-8EAA-F554FEB5E453}" type="slidenum">
              <a:rPr lang="en-US" smtClean="0">
                <a:solidFill>
                  <a:srgbClr val="005EB8"/>
                </a:solidFill>
              </a:rPr>
              <a:pPr defTabSz="457200"/>
              <a:t>‹#›</a:t>
            </a:fld>
            <a:endParaRPr lang="en-US" dirty="0">
              <a:solidFill>
                <a:srgbClr val="005EB8"/>
              </a:solidFill>
            </a:endParaRPr>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rgbClr val="000000"/>
                </a:solidFill>
              </a:rPr>
              <a:t>www.england.nhs.uk</a:t>
            </a:r>
          </a:p>
        </p:txBody>
      </p:sp>
      <p:sp>
        <p:nvSpPr>
          <p:cNvPr id="26" name="Title Placeholder 1"/>
          <p:cNvSpPr>
            <a:spLocks noGrp="1"/>
          </p:cNvSpPr>
          <p:nvPr>
            <p:ph type="title"/>
          </p:nvPr>
        </p:nvSpPr>
        <p:spPr>
          <a:xfrm>
            <a:off x="457201" y="749912"/>
            <a:ext cx="7376429"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30517420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 id="2147483717" r:id="rId17"/>
    <p:sldLayoutId id="2147483718" r:id="rId18"/>
    <p:sldLayoutId id="2147483719" r:id="rId19"/>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61E112CC-F5C7-5E43-8EAA-F554FEB5E453}" type="slidenum">
              <a:rPr lang="en-US" smtClean="0">
                <a:solidFill>
                  <a:srgbClr val="005EB8"/>
                </a:solidFill>
              </a:rPr>
              <a:pPr defTabSz="457200"/>
              <a:t>‹#›</a:t>
            </a:fld>
            <a:endParaRPr lang="en-US" dirty="0">
              <a:solidFill>
                <a:srgbClr val="005EB8"/>
              </a:solidFill>
            </a:endParaRPr>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rgbClr val="000000"/>
                </a:solidFill>
              </a:rPr>
              <a:t>www.england.nhs.uk</a:t>
            </a:r>
          </a:p>
        </p:txBody>
      </p:sp>
      <p:sp>
        <p:nvSpPr>
          <p:cNvPr id="26" name="Title Placeholder 1"/>
          <p:cNvSpPr>
            <a:spLocks noGrp="1"/>
          </p:cNvSpPr>
          <p:nvPr>
            <p:ph type="title"/>
          </p:nvPr>
        </p:nvSpPr>
        <p:spPr>
          <a:xfrm>
            <a:off x="457201" y="749912"/>
            <a:ext cx="7376429"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06498562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61E112CC-F5C7-5E43-8EAA-F554FEB5E453}" type="slidenum">
              <a:rPr lang="en-US" smtClean="0">
                <a:solidFill>
                  <a:srgbClr val="005EB8"/>
                </a:solidFill>
              </a:rPr>
              <a:pPr defTabSz="457200"/>
              <a:t>‹#›</a:t>
            </a:fld>
            <a:endParaRPr lang="en-US" dirty="0">
              <a:solidFill>
                <a:srgbClr val="005EB8"/>
              </a:solidFill>
            </a:endParaRPr>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rgbClr val="000000"/>
                </a:solidFill>
              </a:rPr>
              <a:t>www.england.nhs.uk</a:t>
            </a:r>
          </a:p>
        </p:txBody>
      </p:sp>
      <p:sp>
        <p:nvSpPr>
          <p:cNvPr id="26" name="Title Placeholder 1"/>
          <p:cNvSpPr>
            <a:spLocks noGrp="1"/>
          </p:cNvSpPr>
          <p:nvPr>
            <p:ph type="title"/>
          </p:nvPr>
        </p:nvSpPr>
        <p:spPr>
          <a:xfrm>
            <a:off x="457201" y="749912"/>
            <a:ext cx="7376429"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27157273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 id="2147483753" r:id="rId13"/>
    <p:sldLayoutId id="2147483754" r:id="rId14"/>
    <p:sldLayoutId id="2147483755" r:id="rId15"/>
    <p:sldLayoutId id="2147483756" r:id="rId16"/>
    <p:sldLayoutId id="2147483757" r:id="rId17"/>
    <p:sldLayoutId id="2147483758" r:id="rId18"/>
    <p:sldLayoutId id="2147483759" r:id="rId19"/>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61E112CC-F5C7-5E43-8EAA-F554FEB5E453}" type="slidenum">
              <a:rPr lang="en-US" smtClean="0">
                <a:solidFill>
                  <a:srgbClr val="005EB8"/>
                </a:solidFill>
              </a:rPr>
              <a:pPr defTabSz="457200"/>
              <a:t>‹#›</a:t>
            </a:fld>
            <a:endParaRPr lang="en-US" dirty="0">
              <a:solidFill>
                <a:srgbClr val="005EB8"/>
              </a:solidFill>
            </a:endParaRPr>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rgbClr val="000000"/>
                </a:solidFill>
              </a:rPr>
              <a:t>www.england.nhs.uk</a:t>
            </a:r>
          </a:p>
        </p:txBody>
      </p:sp>
      <p:sp>
        <p:nvSpPr>
          <p:cNvPr id="26" name="Title Placeholder 1"/>
          <p:cNvSpPr>
            <a:spLocks noGrp="1"/>
          </p:cNvSpPr>
          <p:nvPr>
            <p:ph type="title"/>
          </p:nvPr>
        </p:nvSpPr>
        <p:spPr>
          <a:xfrm>
            <a:off x="457201" y="749912"/>
            <a:ext cx="7376429"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558409854"/>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 id="2147483793" r:id="rId13"/>
    <p:sldLayoutId id="2147483794" r:id="rId14"/>
    <p:sldLayoutId id="2147483795" r:id="rId15"/>
    <p:sldLayoutId id="2147483796" r:id="rId16"/>
    <p:sldLayoutId id="2147483797" r:id="rId17"/>
    <p:sldLayoutId id="2147483798" r:id="rId18"/>
    <p:sldLayoutId id="2147483799" r:id="rId19"/>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61E112CC-F5C7-5E43-8EAA-F554FEB5E453}" type="slidenum">
              <a:rPr lang="en-US" smtClean="0">
                <a:solidFill>
                  <a:srgbClr val="005EB8"/>
                </a:solidFill>
              </a:rPr>
              <a:pPr defTabSz="457200"/>
              <a:t>‹#›</a:t>
            </a:fld>
            <a:endParaRPr lang="en-US" dirty="0">
              <a:solidFill>
                <a:srgbClr val="005EB8"/>
              </a:solidFill>
            </a:endParaRPr>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rgbClr val="000000"/>
                </a:solidFill>
              </a:rPr>
              <a:t>www.england.nhs.uk</a:t>
            </a:r>
          </a:p>
        </p:txBody>
      </p:sp>
      <p:sp>
        <p:nvSpPr>
          <p:cNvPr id="26" name="Title Placeholder 1"/>
          <p:cNvSpPr>
            <a:spLocks noGrp="1"/>
          </p:cNvSpPr>
          <p:nvPr>
            <p:ph type="title"/>
          </p:nvPr>
        </p:nvSpPr>
        <p:spPr>
          <a:xfrm>
            <a:off x="457201" y="749912"/>
            <a:ext cx="7376429"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751880075"/>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5" r:id="rId15"/>
    <p:sldLayoutId id="2147483816" r:id="rId16"/>
    <p:sldLayoutId id="2147483817" r:id="rId17"/>
    <p:sldLayoutId id="2147483818" r:id="rId18"/>
    <p:sldLayoutId id="2147483819" r:id="rId19"/>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61E112CC-F5C7-5E43-8EAA-F554FEB5E453}" type="slidenum">
              <a:rPr lang="en-US" smtClean="0">
                <a:solidFill>
                  <a:srgbClr val="005EB8"/>
                </a:solidFill>
              </a:rPr>
              <a:pPr defTabSz="457200"/>
              <a:t>‹#›</a:t>
            </a:fld>
            <a:endParaRPr lang="en-US" dirty="0">
              <a:solidFill>
                <a:srgbClr val="005EB8"/>
              </a:solidFill>
            </a:endParaRPr>
          </a:p>
        </p:txBody>
      </p:sp>
      <p:sp>
        <p:nvSpPr>
          <p:cNvPr id="23" name="Date Placeholder 3"/>
          <p:cNvSpPr txBox="1">
            <a:spLocks/>
          </p:cNvSpPr>
          <p:nvPr/>
        </p:nvSpPr>
        <p:spPr>
          <a:xfrm>
            <a:off x="457200" y="6356350"/>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srgbClr val="000000"/>
                </a:solidFill>
              </a:rPr>
              <a:t>www.england.nhs.uk</a:t>
            </a:r>
          </a:p>
        </p:txBody>
      </p:sp>
      <p:sp>
        <p:nvSpPr>
          <p:cNvPr id="26" name="Title Placeholder 1"/>
          <p:cNvSpPr>
            <a:spLocks noGrp="1"/>
          </p:cNvSpPr>
          <p:nvPr>
            <p:ph type="title"/>
          </p:nvPr>
        </p:nvSpPr>
        <p:spPr>
          <a:xfrm>
            <a:off x="457201" y="749912"/>
            <a:ext cx="7376429"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2" name="Picture 1"/>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665760068"/>
      </p:ext>
    </p:extLst>
  </p:cSld>
  <p:clrMap bg1="lt1" tx1="dk1" bg2="lt2" tx2="dk2" accent1="accent1" accent2="accent2" accent3="accent3" accent4="accent4" accent5="accent5" accent6="accent6" hlink="hlink" folHlink="folHlink"/>
  <p:sldLayoutIdLst>
    <p:sldLayoutId id="2147483821" r:id="rId1"/>
    <p:sldLayoutId id="2147483822" r:id="rId2"/>
    <p:sldLayoutId id="2147483823" r:id="rId3"/>
    <p:sldLayoutId id="2147483824" r:id="rId4"/>
    <p:sldLayoutId id="2147483825" r:id="rId5"/>
    <p:sldLayoutId id="2147483826" r:id="rId6"/>
    <p:sldLayoutId id="2147483827" r:id="rId7"/>
    <p:sldLayoutId id="2147483828" r:id="rId8"/>
    <p:sldLayoutId id="2147483829" r:id="rId9"/>
    <p:sldLayoutId id="2147483830" r:id="rId10"/>
    <p:sldLayoutId id="2147483831" r:id="rId11"/>
    <p:sldLayoutId id="2147483832" r:id="rId12"/>
    <p:sldLayoutId id="2147483833" r:id="rId13"/>
    <p:sldLayoutId id="2147483834" r:id="rId14"/>
    <p:sldLayoutId id="2147483835" r:id="rId15"/>
    <p:sldLayoutId id="2147483836" r:id="rId16"/>
    <p:sldLayoutId id="2147483837" r:id="rId17"/>
    <p:sldLayoutId id="2147483838" r:id="rId18"/>
    <p:sldLayoutId id="2147483839" r:id="rId19"/>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1"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pPr defTabSz="457200"/>
            <a:fld id="{902D5018-2030-2046-84FC-87E41EA86E42}" type="slidenum">
              <a:rPr lang="en-US" smtClean="0">
                <a:solidFill>
                  <a:srgbClr val="0072C6"/>
                </a:solidFill>
              </a:rPr>
              <a:pPr defTabSz="457200"/>
              <a:t>‹#›</a:t>
            </a:fld>
            <a:endParaRPr lang="en-US" dirty="0">
              <a:solidFill>
                <a:srgbClr val="0072C6"/>
              </a:solidFill>
            </a:endParaRPr>
          </a:p>
        </p:txBody>
      </p:sp>
      <p:sp>
        <p:nvSpPr>
          <p:cNvPr id="23" name="Date Placeholder 3"/>
          <p:cNvSpPr txBox="1">
            <a:spLocks/>
          </p:cNvSpPr>
          <p:nvPr/>
        </p:nvSpPr>
        <p:spPr>
          <a:xfrm>
            <a:off x="457200" y="6356352"/>
            <a:ext cx="2133600" cy="365125"/>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solidFill>
                  <a:prstClr val="black"/>
                </a:solidFill>
              </a:rPr>
              <a:t>www.england.nhs.uk</a:t>
            </a:r>
          </a:p>
        </p:txBody>
      </p:sp>
      <p:sp>
        <p:nvSpPr>
          <p:cNvPr id="26" name="Title Placeholder 1"/>
          <p:cNvSpPr>
            <a:spLocks noGrp="1"/>
          </p:cNvSpPr>
          <p:nvPr>
            <p:ph type="title"/>
          </p:nvPr>
        </p:nvSpPr>
        <p:spPr>
          <a:xfrm>
            <a:off x="457202" y="749914"/>
            <a:ext cx="7356815"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7" name="Picture 6" title="NHS logo"/>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8078766" y="279908"/>
            <a:ext cx="816864" cy="509016"/>
          </a:xfrm>
          <a:prstGeom prst="rect">
            <a:avLst/>
          </a:prstGeom>
        </p:spPr>
      </p:pic>
    </p:spTree>
    <p:extLst>
      <p:ext uri="{BB962C8B-B14F-4D97-AF65-F5344CB8AC3E}">
        <p14:creationId xmlns:p14="http://schemas.microsoft.com/office/powerpoint/2010/main" val="1913820778"/>
      </p:ext>
    </p:extLst>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 id="2147483852" r:id="rId12"/>
    <p:sldLayoutId id="2147483853" r:id="rId13"/>
    <p:sldLayoutId id="2147483854" r:id="rId14"/>
    <p:sldLayoutId id="2147483855" r:id="rId15"/>
    <p:sldLayoutId id="2147483856" r:id="rId16"/>
    <p:sldLayoutId id="2147483857" r:id="rId17"/>
    <p:sldLayoutId id="2147483858" r:id="rId18"/>
    <p:sldLayoutId id="2147483859" r:id="rId19"/>
    <p:sldLayoutId id="2147483860" r:id="rId20"/>
    <p:sldLayoutId id="2147483861" r:id="rId21"/>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172.xml"/><Relationship Id="rId4" Type="http://schemas.openxmlformats.org/officeDocument/2006/relationships/image" Target="../media/image3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150.xml"/></Relationships>
</file>

<file path=ppt/slides/_rels/slide15.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50.xml"/></Relationships>
</file>

<file path=ppt/slides/_rels/slide16.xml.rels><?xml version="1.0" encoding="UTF-8" standalone="yes"?>
<Relationships xmlns="http://schemas.openxmlformats.org/package/2006/relationships"><Relationship Id="rId2" Type="http://schemas.openxmlformats.org/officeDocument/2006/relationships/image" Target="../media/image43.emf"/><Relationship Id="rId1" Type="http://schemas.openxmlformats.org/officeDocument/2006/relationships/slideLayout" Target="../slideLayouts/slideLayout150.xml"/></Relationships>
</file>

<file path=ppt/slides/_rels/slide17.xml.rels><?xml version="1.0" encoding="UTF-8" standalone="yes"?>
<Relationships xmlns="http://schemas.openxmlformats.org/package/2006/relationships"><Relationship Id="rId2" Type="http://schemas.openxmlformats.org/officeDocument/2006/relationships/image" Target="../media/image44.emf"/><Relationship Id="rId1" Type="http://schemas.openxmlformats.org/officeDocument/2006/relationships/slideLayout" Target="../slideLayouts/slideLayout150.xml"/></Relationships>
</file>

<file path=ppt/slides/_rels/slide18.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15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22.xml.rels><?xml version="1.0" encoding="UTF-8" standalone="yes"?>
<Relationships xmlns="http://schemas.openxmlformats.org/package/2006/relationships"><Relationship Id="rId2" Type="http://schemas.openxmlformats.org/officeDocument/2006/relationships/hyperlink" Target="https://www.engage.england.nhs.uk/consultation/severe-intestinal-failure-services-for-adults/" TargetMode="External"/><Relationship Id="rId1" Type="http://schemas.openxmlformats.org/officeDocument/2006/relationships/slideLayout" Target="../slideLayouts/slideLayout1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93.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9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30629" y="530277"/>
            <a:ext cx="4061362" cy="4651323"/>
          </a:xfrm>
        </p:spPr>
        <p:txBody>
          <a:bodyPr/>
          <a:lstStyle/>
          <a:p>
            <a:r>
              <a:rPr lang="en-GB" sz="3200" dirty="0">
                <a:solidFill>
                  <a:srgbClr val="0070C0"/>
                </a:solidFill>
              </a:rPr>
              <a:t>Specialised Commissioning</a:t>
            </a:r>
            <a:r>
              <a:rPr lang="en-GB" sz="3200" b="0" dirty="0"/>
              <a:t/>
            </a:r>
            <a:br>
              <a:rPr lang="en-GB" sz="3200" b="0" dirty="0"/>
            </a:br>
            <a:r>
              <a:rPr lang="en-GB" sz="2000" b="0" dirty="0">
                <a:solidFill>
                  <a:srgbClr val="C00000"/>
                </a:solidFill>
              </a:rPr>
              <a:t/>
            </a:r>
            <a:br>
              <a:rPr lang="en-GB" sz="2000" b="0" dirty="0">
                <a:solidFill>
                  <a:srgbClr val="C00000"/>
                </a:solidFill>
              </a:rPr>
            </a:br>
            <a:r>
              <a:rPr lang="en-GB" sz="2400" b="0" dirty="0" smtClean="0">
                <a:solidFill>
                  <a:srgbClr val="0070C0"/>
                </a:solidFill>
              </a:rPr>
              <a:t>Improving specialised services for severe intestinal failure adult patients</a:t>
            </a:r>
            <a:br>
              <a:rPr lang="en-GB" sz="2400" b="0" dirty="0" smtClean="0">
                <a:solidFill>
                  <a:srgbClr val="0070C0"/>
                </a:solidFill>
              </a:rPr>
            </a:br>
            <a:r>
              <a:rPr lang="en-GB" sz="2400" b="0" dirty="0" smtClean="0">
                <a:solidFill>
                  <a:srgbClr val="0070C0"/>
                </a:solidFill>
              </a:rPr>
              <a:t/>
            </a:r>
            <a:br>
              <a:rPr lang="en-GB" sz="2400" b="0" dirty="0" smtClean="0">
                <a:solidFill>
                  <a:srgbClr val="0070C0"/>
                </a:solidFill>
              </a:rPr>
            </a:br>
            <a:r>
              <a:rPr lang="en-GB" sz="2400" b="0" dirty="0" smtClean="0">
                <a:solidFill>
                  <a:srgbClr val="0070C0"/>
                </a:solidFill>
              </a:rPr>
              <a:t>What will this mean for you?</a:t>
            </a:r>
            <a:r>
              <a:rPr lang="en-GB" sz="4400" b="0" dirty="0">
                <a:solidFill>
                  <a:srgbClr val="C00000"/>
                </a:solidFill>
              </a:rPr>
              <a:t/>
            </a:r>
            <a:br>
              <a:rPr lang="en-GB" sz="4400" b="0" dirty="0">
                <a:solidFill>
                  <a:srgbClr val="C00000"/>
                </a:solidFill>
              </a:rPr>
            </a:br>
            <a:r>
              <a:rPr lang="en-GB" sz="2000" b="0" dirty="0">
                <a:solidFill>
                  <a:srgbClr val="C00000"/>
                </a:solidFill>
              </a:rPr>
              <a:t/>
            </a:r>
            <a:br>
              <a:rPr lang="en-GB" sz="2000" b="0" dirty="0">
                <a:solidFill>
                  <a:srgbClr val="C00000"/>
                </a:solidFill>
              </a:rPr>
            </a:br>
            <a:r>
              <a:rPr lang="en-GB" sz="2000" b="0" dirty="0">
                <a:solidFill>
                  <a:srgbClr val="C00000"/>
                </a:solidFill>
              </a:rPr>
              <a:t/>
            </a:r>
            <a:br>
              <a:rPr lang="en-GB" sz="2000" b="0" dirty="0">
                <a:solidFill>
                  <a:srgbClr val="C00000"/>
                </a:solidFill>
              </a:rPr>
            </a:br>
            <a:r>
              <a:rPr lang="en-GB" sz="2000" b="0" dirty="0">
                <a:solidFill>
                  <a:srgbClr val="C00000"/>
                </a:solidFill>
              </a:rPr>
              <a:t/>
            </a:r>
            <a:br>
              <a:rPr lang="en-GB" sz="2000" b="0" dirty="0">
                <a:solidFill>
                  <a:srgbClr val="C00000"/>
                </a:solidFill>
              </a:rPr>
            </a:br>
            <a:r>
              <a:rPr lang="en-GB" sz="3600" b="0" dirty="0">
                <a:solidFill>
                  <a:srgbClr val="C00000"/>
                </a:solidFill>
              </a:rPr>
              <a:t/>
            </a:r>
            <a:br>
              <a:rPr lang="en-GB" sz="3600" b="0" dirty="0">
                <a:solidFill>
                  <a:srgbClr val="C00000"/>
                </a:solidFill>
              </a:rPr>
            </a:br>
            <a:r>
              <a:rPr lang="en-GB" sz="3600" b="0" dirty="0">
                <a:solidFill>
                  <a:srgbClr val="C00000"/>
                </a:solidFill>
              </a:rPr>
              <a:t/>
            </a:r>
            <a:br>
              <a:rPr lang="en-GB" sz="3600" b="0" dirty="0">
                <a:solidFill>
                  <a:srgbClr val="C00000"/>
                </a:solidFill>
              </a:rPr>
            </a:br>
            <a:r>
              <a:rPr lang="en-GB" sz="3600" b="0" u="sng" dirty="0"/>
              <a:t/>
            </a:r>
            <a:br>
              <a:rPr lang="en-GB" sz="3600" b="0" u="sng" dirty="0"/>
            </a:br>
            <a:r>
              <a:rPr lang="en-GB" sz="3600" b="0" dirty="0">
                <a:solidFill>
                  <a:srgbClr val="C00000"/>
                </a:solidFill>
              </a:rPr>
              <a:t> </a:t>
            </a:r>
          </a:p>
        </p:txBody>
      </p:sp>
    </p:spTree>
    <p:extLst>
      <p:ext uri="{BB962C8B-B14F-4D97-AF65-F5344CB8AC3E}">
        <p14:creationId xmlns:p14="http://schemas.microsoft.com/office/powerpoint/2010/main" val="483062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EFF8EBC-298B-4D86-8C83-C05F9CAAFED1}"/>
              </a:ext>
            </a:extLst>
          </p:cNvPr>
          <p:cNvSpPr>
            <a:spLocks noGrp="1"/>
          </p:cNvSpPr>
          <p:nvPr>
            <p:ph idx="1"/>
          </p:nvPr>
        </p:nvSpPr>
        <p:spPr>
          <a:xfrm>
            <a:off x="356839" y="1736206"/>
            <a:ext cx="8329961" cy="4809715"/>
          </a:xfrm>
        </p:spPr>
        <p:txBody>
          <a:bodyPr>
            <a:noAutofit/>
          </a:bodyPr>
          <a:lstStyle/>
          <a:p>
            <a:pPr marL="0" indent="0">
              <a:buNone/>
            </a:pPr>
            <a:r>
              <a:rPr lang="en-GB" sz="2000" dirty="0" smtClean="0"/>
              <a:t>We are proposing the following model:</a:t>
            </a:r>
          </a:p>
          <a:p>
            <a:pPr marL="0" indent="0">
              <a:buNone/>
            </a:pPr>
            <a:endParaRPr lang="en-GB" sz="2000" dirty="0"/>
          </a:p>
          <a:p>
            <a:pPr lvl="1"/>
            <a:r>
              <a:rPr lang="en-GB" sz="1600" b="1" dirty="0" smtClean="0"/>
              <a:t>Integrated SIF </a:t>
            </a:r>
            <a:r>
              <a:rPr lang="en-GB" sz="1600" b="1" dirty="0"/>
              <a:t>Centres: </a:t>
            </a:r>
            <a:r>
              <a:rPr lang="en-GB" sz="1600" dirty="0"/>
              <a:t>These centres will manage patients who </a:t>
            </a:r>
            <a:r>
              <a:rPr lang="en-GB" sz="1600" dirty="0" smtClean="0"/>
              <a:t>need complex </a:t>
            </a:r>
            <a:r>
              <a:rPr lang="en-GB" sz="1600" dirty="0"/>
              <a:t>surgery and medical treatment and will provide a clinical service </a:t>
            </a:r>
            <a:r>
              <a:rPr lang="en-GB" sz="1600" dirty="0" smtClean="0"/>
              <a:t>to patients </a:t>
            </a:r>
            <a:r>
              <a:rPr lang="en-GB" sz="1600" dirty="0"/>
              <a:t>discharged on HPN. Centres will liaise with (usually) </a:t>
            </a:r>
            <a:r>
              <a:rPr lang="en-GB" sz="1600" dirty="0" smtClean="0"/>
              <a:t>independent sector </a:t>
            </a:r>
            <a:r>
              <a:rPr lang="en-GB" sz="1600" dirty="0"/>
              <a:t>companies who manufacture and deliver the home parenteral </a:t>
            </a:r>
            <a:r>
              <a:rPr lang="en-GB" sz="1600" dirty="0" smtClean="0"/>
              <a:t>nutrition (</a:t>
            </a:r>
            <a:r>
              <a:rPr lang="en-GB" sz="1600" dirty="0"/>
              <a:t>HPN) for patients.</a:t>
            </a:r>
          </a:p>
          <a:p>
            <a:pPr lvl="1"/>
            <a:r>
              <a:rPr lang="en-GB" sz="1600" b="1" dirty="0" smtClean="0"/>
              <a:t>SIF </a:t>
            </a:r>
            <a:r>
              <a:rPr lang="en-GB" sz="1600" b="1" dirty="0"/>
              <a:t>Home PN Centres: </a:t>
            </a:r>
            <a:r>
              <a:rPr lang="en-GB" sz="1600" dirty="0"/>
              <a:t>These centres will not offer complex surgery </a:t>
            </a:r>
            <a:r>
              <a:rPr lang="en-GB" sz="1600" dirty="0" smtClean="0"/>
              <a:t>services but </a:t>
            </a:r>
            <a:r>
              <a:rPr lang="en-GB" sz="1600" dirty="0"/>
              <a:t>will provide a clinical service to patients discharged from Integrated </a:t>
            </a:r>
            <a:r>
              <a:rPr lang="en-GB" sz="1600" dirty="0" smtClean="0"/>
              <a:t>SIF Centres </a:t>
            </a:r>
            <a:r>
              <a:rPr lang="en-GB" sz="1600" dirty="0"/>
              <a:t>on HPN. Centres will liaise with (usually) independent </a:t>
            </a:r>
            <a:r>
              <a:rPr lang="en-GB" sz="1600" dirty="0" smtClean="0"/>
              <a:t>sector providers </a:t>
            </a:r>
            <a:r>
              <a:rPr lang="en-GB" sz="1600" dirty="0"/>
              <a:t>who manufacture and deliver the HPN for patients.</a:t>
            </a:r>
          </a:p>
          <a:p>
            <a:pPr lvl="1"/>
            <a:r>
              <a:rPr lang="en-GB" sz="1600" b="1" dirty="0" smtClean="0"/>
              <a:t>A </a:t>
            </a:r>
            <a:r>
              <a:rPr lang="en-GB" sz="1600" b="1" dirty="0"/>
              <a:t>networked model of </a:t>
            </a:r>
            <a:r>
              <a:rPr lang="en-GB" sz="1600" b="1" dirty="0" smtClean="0"/>
              <a:t>centres:</a:t>
            </a:r>
            <a:r>
              <a:rPr lang="en-GB" sz="1600" dirty="0" smtClean="0"/>
              <a:t> To </a:t>
            </a:r>
            <a:r>
              <a:rPr lang="en-GB" sz="1600" dirty="0"/>
              <a:t>ensure that hospitals in each region </a:t>
            </a:r>
            <a:r>
              <a:rPr lang="en-GB" sz="1600" dirty="0" smtClean="0"/>
              <a:t>work together </a:t>
            </a:r>
            <a:r>
              <a:rPr lang="en-GB" sz="1600" dirty="0"/>
              <a:t>so that patients are managed in the right setting to ensure </a:t>
            </a:r>
            <a:r>
              <a:rPr lang="en-GB" sz="1600" dirty="0" smtClean="0"/>
              <a:t>optimal outcomes </a:t>
            </a:r>
            <a:r>
              <a:rPr lang="en-GB" sz="1600" dirty="0"/>
              <a:t>for patients.</a:t>
            </a:r>
            <a:endParaRPr lang="en-GB" sz="1600" dirty="0" smtClean="0"/>
          </a:p>
          <a:p>
            <a:endParaRPr lang="en-GB" sz="1600" dirty="0"/>
          </a:p>
          <a:p>
            <a:endParaRPr lang="en-GB" sz="1600" dirty="0"/>
          </a:p>
          <a:p>
            <a:endParaRPr lang="en-GB" sz="1600" dirty="0"/>
          </a:p>
          <a:p>
            <a:endParaRPr lang="en-GB" sz="1600" dirty="0"/>
          </a:p>
        </p:txBody>
      </p:sp>
      <p:sp>
        <p:nvSpPr>
          <p:cNvPr id="3" name="Slide Number Placeholder 2">
            <a:extLst>
              <a:ext uri="{FF2B5EF4-FFF2-40B4-BE49-F238E27FC236}">
                <a16:creationId xmlns:a16="http://schemas.microsoft.com/office/drawing/2014/main" xmlns="" id="{81816F3E-4FF8-4E98-BC5C-C512035CF043}"/>
              </a:ext>
            </a:extLst>
          </p:cNvPr>
          <p:cNvSpPr>
            <a:spLocks noGrp="1"/>
          </p:cNvSpPr>
          <p:nvPr>
            <p:ph type="sldNum" sz="quarter" idx="10"/>
          </p:nvPr>
        </p:nvSpPr>
        <p:spPr/>
        <p:txBody>
          <a:bodyPr/>
          <a:lstStyle/>
          <a:p>
            <a:fld id="{D66C4C68-9C76-5449-BBA0-107A51179E14}" type="slidenum">
              <a:rPr lang="en-US" smtClean="0">
                <a:solidFill>
                  <a:srgbClr val="005EB8"/>
                </a:solidFill>
              </a:rPr>
              <a:pPr/>
              <a:t>10</a:t>
            </a:fld>
            <a:endParaRPr lang="en-US" dirty="0">
              <a:solidFill>
                <a:srgbClr val="005EB8"/>
              </a:solidFill>
            </a:endParaRPr>
          </a:p>
        </p:txBody>
      </p:sp>
      <p:sp>
        <p:nvSpPr>
          <p:cNvPr id="4" name="Title 3">
            <a:extLst>
              <a:ext uri="{FF2B5EF4-FFF2-40B4-BE49-F238E27FC236}">
                <a16:creationId xmlns:a16="http://schemas.microsoft.com/office/drawing/2014/main" xmlns="" id="{68B1F2FB-6CEF-45CF-878A-CAF085EE2A02}"/>
              </a:ext>
            </a:extLst>
          </p:cNvPr>
          <p:cNvSpPr>
            <a:spLocks noGrp="1"/>
          </p:cNvSpPr>
          <p:nvPr>
            <p:ph type="title"/>
          </p:nvPr>
        </p:nvSpPr>
        <p:spPr>
          <a:xfrm>
            <a:off x="293078" y="632681"/>
            <a:ext cx="7678614" cy="667725"/>
          </a:xfrm>
        </p:spPr>
        <p:txBody>
          <a:bodyPr>
            <a:normAutofit fontScale="90000"/>
          </a:bodyPr>
          <a:lstStyle/>
          <a:p>
            <a:r>
              <a:rPr lang="en-GB" dirty="0" smtClean="0"/>
              <a:t>What are we proposing to do differently?</a:t>
            </a:r>
            <a:endParaRPr lang="en-GB" dirty="0"/>
          </a:p>
        </p:txBody>
      </p:sp>
    </p:spTree>
    <p:extLst>
      <p:ext uri="{BB962C8B-B14F-4D97-AF65-F5344CB8AC3E}">
        <p14:creationId xmlns:p14="http://schemas.microsoft.com/office/powerpoint/2010/main" val="2688694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288758" y="830610"/>
            <a:ext cx="8510633" cy="5488303"/>
          </a:xfrm>
        </p:spPr>
        <p:txBody>
          <a:bodyPr>
            <a:noAutofit/>
          </a:bodyPr>
          <a:lstStyle/>
          <a:p>
            <a:pPr>
              <a:spcBef>
                <a:spcPts val="600"/>
              </a:spcBef>
            </a:pPr>
            <a:r>
              <a:rPr lang="en-GB" sz="1200" dirty="0" smtClean="0"/>
              <a:t>We want a SIF service that meets the needs of patients from when they are first diagnosed and during their long term treatment and support.</a:t>
            </a:r>
            <a:endParaRPr lang="en-GB" sz="1200" b="1" dirty="0" smtClean="0"/>
          </a:p>
          <a:p>
            <a:pPr>
              <a:spcBef>
                <a:spcPts val="600"/>
              </a:spcBef>
            </a:pPr>
            <a:r>
              <a:rPr lang="en-GB" sz="1200" dirty="0"/>
              <a:t>Rather than </a:t>
            </a:r>
            <a:r>
              <a:rPr lang="en-GB" sz="1200" dirty="0" smtClean="0"/>
              <a:t>45 SIF </a:t>
            </a:r>
            <a:r>
              <a:rPr lang="en-GB" sz="1200" dirty="0"/>
              <a:t>providers, the recommended future model for </a:t>
            </a:r>
            <a:r>
              <a:rPr lang="en-GB" sz="1200" dirty="0" smtClean="0"/>
              <a:t>SIF Services is </a:t>
            </a:r>
            <a:r>
              <a:rPr lang="en-GB" sz="1200" dirty="0"/>
              <a:t>Integrated </a:t>
            </a:r>
            <a:r>
              <a:rPr lang="en-GB" sz="1200" dirty="0" smtClean="0"/>
              <a:t>SIF </a:t>
            </a:r>
            <a:r>
              <a:rPr lang="en-GB" sz="1200" dirty="0"/>
              <a:t>Centres supporting patients with Type 2 and 3 IF and operating as part of a network model with Home </a:t>
            </a:r>
            <a:r>
              <a:rPr lang="en-GB" sz="1200" dirty="0" smtClean="0"/>
              <a:t>PN Centres.</a:t>
            </a:r>
          </a:p>
          <a:p>
            <a:endParaRPr lang="en-GB" sz="1200" dirty="0" smtClean="0"/>
          </a:p>
          <a:p>
            <a:endParaRPr lang="en-GB" sz="1200" dirty="0" smtClean="0"/>
          </a:p>
          <a:p>
            <a:endParaRPr lang="en-GB" sz="1200" dirty="0"/>
          </a:p>
          <a:p>
            <a:endParaRPr lang="en-GB" sz="1200" dirty="0" smtClean="0"/>
          </a:p>
          <a:p>
            <a:endParaRPr lang="en-GB" sz="1200" dirty="0"/>
          </a:p>
          <a:p>
            <a:endParaRPr lang="en-GB" sz="1200" dirty="0" smtClean="0"/>
          </a:p>
          <a:p>
            <a:endParaRPr lang="en-GB" sz="1200" dirty="0"/>
          </a:p>
          <a:p>
            <a:endParaRPr lang="en-GB" sz="1200" dirty="0" smtClean="0"/>
          </a:p>
          <a:p>
            <a:endParaRPr lang="en-GB" sz="1200" dirty="0" smtClean="0"/>
          </a:p>
          <a:p>
            <a:endParaRPr lang="en-GB" sz="1200" dirty="0"/>
          </a:p>
          <a:p>
            <a:endParaRPr lang="en-GB" sz="1200" dirty="0" smtClean="0"/>
          </a:p>
          <a:p>
            <a:endParaRPr lang="en-GB" sz="1200" dirty="0"/>
          </a:p>
          <a:p>
            <a:endParaRPr lang="en-GB" sz="1200" dirty="0" smtClean="0"/>
          </a:p>
          <a:p>
            <a:endParaRPr lang="en-GB" sz="1200" dirty="0" smtClean="0"/>
          </a:p>
          <a:p>
            <a:endParaRPr lang="en-GB" sz="1200" dirty="0"/>
          </a:p>
          <a:p>
            <a:endParaRPr lang="en-GB" sz="1200" dirty="0"/>
          </a:p>
          <a:p>
            <a:endParaRPr lang="en-GB" sz="1200" dirty="0"/>
          </a:p>
          <a:p>
            <a:endParaRPr lang="en-GB" sz="1200" dirty="0"/>
          </a:p>
          <a:p>
            <a:pPr marL="0" indent="0">
              <a:buNone/>
            </a:pPr>
            <a:endParaRPr lang="en-GB" sz="1200" dirty="0"/>
          </a:p>
        </p:txBody>
      </p:sp>
      <p:sp>
        <p:nvSpPr>
          <p:cNvPr id="27" name="Rectangle 26"/>
          <p:cNvSpPr/>
          <p:nvPr/>
        </p:nvSpPr>
        <p:spPr>
          <a:xfrm>
            <a:off x="412845" y="2404863"/>
            <a:ext cx="8540086" cy="2931098"/>
          </a:xfrm>
          <a:prstGeom prst="rect">
            <a:avLst/>
          </a:prstGeom>
          <a:gradFill>
            <a:gsLst>
              <a:gs pos="0">
                <a:schemeClr val="bg1">
                  <a:lumMod val="85000"/>
                </a:schemeClr>
              </a:gs>
              <a:gs pos="100000">
                <a:schemeClr val="accent1">
                  <a:tint val="50000"/>
                  <a:shade val="100000"/>
                  <a:satMod val="350000"/>
                </a:schemeClr>
              </a:gs>
            </a:gsLst>
            <a:lin ang="16200000" scaled="0"/>
          </a:gradFill>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white"/>
              </a:solidFill>
            </a:endParaRPr>
          </a:p>
        </p:txBody>
      </p:sp>
      <p:sp>
        <p:nvSpPr>
          <p:cNvPr id="2" name="Title 1"/>
          <p:cNvSpPr>
            <a:spLocks noGrp="1"/>
          </p:cNvSpPr>
          <p:nvPr>
            <p:ph type="title"/>
          </p:nvPr>
        </p:nvSpPr>
        <p:spPr>
          <a:xfrm>
            <a:off x="181839" y="118877"/>
            <a:ext cx="8386547" cy="667725"/>
          </a:xfrm>
        </p:spPr>
        <p:txBody>
          <a:bodyPr>
            <a:noAutofit/>
          </a:bodyPr>
          <a:lstStyle/>
          <a:p>
            <a:r>
              <a:rPr lang="en-GB" sz="2000" dirty="0" smtClean="0">
                <a:solidFill>
                  <a:srgbClr val="003399"/>
                </a:solidFill>
                <a:cs typeface="Arial" panose="020B0604020202020204" pitchFamily="34" charset="0"/>
              </a:rPr>
              <a:t>Proposed Model for Adult Services</a:t>
            </a:r>
            <a:endParaRPr lang="en-GB" sz="2400" dirty="0">
              <a:solidFill>
                <a:srgbClr val="003399"/>
              </a:solidFill>
            </a:endParaRPr>
          </a:p>
        </p:txBody>
      </p:sp>
      <p:sp>
        <p:nvSpPr>
          <p:cNvPr id="13" name="TextBox 12"/>
          <p:cNvSpPr txBox="1"/>
          <p:nvPr/>
        </p:nvSpPr>
        <p:spPr>
          <a:xfrm>
            <a:off x="3641595" y="2646617"/>
            <a:ext cx="2115403" cy="938719"/>
          </a:xfrm>
          <a:prstGeom prst="rect">
            <a:avLst/>
          </a:prstGeom>
          <a:solidFill>
            <a:schemeClr val="bg1"/>
          </a:solidFill>
        </p:spPr>
        <p:txBody>
          <a:bodyPr wrap="square" rtlCol="0">
            <a:spAutoFit/>
          </a:bodyPr>
          <a:lstStyle/>
          <a:p>
            <a:pPr defTabSz="457200"/>
            <a:r>
              <a:rPr lang="en-GB" sz="1100" b="1" dirty="0" smtClean="0">
                <a:solidFill>
                  <a:prstClr val="black"/>
                </a:solidFill>
              </a:rPr>
              <a:t>Operating as a part of network model, u</a:t>
            </a:r>
            <a:r>
              <a:rPr lang="en-GB" sz="1100" b="1" dirty="0" smtClean="0">
                <a:solidFill>
                  <a:prstClr val="black"/>
                </a:solidFill>
                <a:sym typeface="Wingdings"/>
              </a:rPr>
              <a:t>nderpinned </a:t>
            </a:r>
            <a:r>
              <a:rPr lang="en-GB" sz="1100" b="1" dirty="0">
                <a:solidFill>
                  <a:prstClr val="black"/>
                </a:solidFill>
                <a:sym typeface="Wingdings"/>
              </a:rPr>
              <a:t>by </a:t>
            </a:r>
            <a:r>
              <a:rPr lang="en-GB" sz="1100" b="1" dirty="0" smtClean="0">
                <a:solidFill>
                  <a:prstClr val="black"/>
                </a:solidFill>
                <a:sym typeface="Wingdings"/>
              </a:rPr>
              <a:t>clinical, quality and </a:t>
            </a:r>
            <a:r>
              <a:rPr lang="en-GB" sz="1100" b="1" dirty="0">
                <a:solidFill>
                  <a:prstClr val="black"/>
                </a:solidFill>
                <a:sym typeface="Wingdings"/>
              </a:rPr>
              <a:t>service </a:t>
            </a:r>
            <a:r>
              <a:rPr lang="en-GB" sz="1100" b="1" dirty="0" smtClean="0">
                <a:solidFill>
                  <a:prstClr val="black"/>
                </a:solidFill>
                <a:sym typeface="Wingdings"/>
              </a:rPr>
              <a:t>standards</a:t>
            </a:r>
            <a:r>
              <a:rPr lang="en-GB" sz="1100" b="1" dirty="0">
                <a:solidFill>
                  <a:prstClr val="black"/>
                </a:solidFill>
                <a:sym typeface="Wingdings"/>
              </a:rPr>
              <a:t> </a:t>
            </a:r>
            <a:r>
              <a:rPr lang="en-GB" sz="1100" b="1" dirty="0" smtClean="0">
                <a:solidFill>
                  <a:prstClr val="black"/>
                </a:solidFill>
                <a:sym typeface="Wingdings"/>
              </a:rPr>
              <a:t> and performance </a:t>
            </a:r>
            <a:r>
              <a:rPr lang="en-GB" sz="1100" b="1" dirty="0">
                <a:solidFill>
                  <a:prstClr val="black"/>
                </a:solidFill>
                <a:sym typeface="Wingdings"/>
              </a:rPr>
              <a:t>monitoring </a:t>
            </a:r>
            <a:endParaRPr lang="en-GB" sz="1100" b="1" dirty="0">
              <a:solidFill>
                <a:prstClr val="black"/>
              </a:solidFill>
            </a:endParaRPr>
          </a:p>
        </p:txBody>
      </p:sp>
      <p:grpSp>
        <p:nvGrpSpPr>
          <p:cNvPr id="26" name="Group 25"/>
          <p:cNvGrpSpPr/>
          <p:nvPr/>
        </p:nvGrpSpPr>
        <p:grpSpPr>
          <a:xfrm>
            <a:off x="740631" y="2484693"/>
            <a:ext cx="8150254" cy="2771470"/>
            <a:chOff x="1214633" y="2477357"/>
            <a:chExt cx="7443783" cy="2652073"/>
          </a:xfrm>
        </p:grpSpPr>
        <p:grpSp>
          <p:nvGrpSpPr>
            <p:cNvPr id="17" name="Group 16"/>
            <p:cNvGrpSpPr/>
            <p:nvPr/>
          </p:nvGrpSpPr>
          <p:grpSpPr>
            <a:xfrm>
              <a:off x="1402201" y="2737519"/>
              <a:ext cx="6623071" cy="887111"/>
              <a:chOff x="1402201" y="2737519"/>
              <a:chExt cx="6623071" cy="887111"/>
            </a:xfrm>
          </p:grpSpPr>
          <p:pic>
            <p:nvPicPr>
              <p:cNvPr id="16386" name="Picture 2" descr="Image result for clip art hospitals"/>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239"/>
              <a:stretch/>
            </p:blipFill>
            <p:spPr bwMode="auto">
              <a:xfrm>
                <a:off x="1402201" y="2768105"/>
                <a:ext cx="1890127" cy="737063"/>
              </a:xfrm>
              <a:prstGeom prst="rect">
                <a:avLst/>
              </a:prstGeom>
              <a:noFill/>
              <a:extLst>
                <a:ext uri="{909E8E84-426E-40DD-AFC4-6F175D3DCCD1}">
                  <a14:hiddenFill xmlns:a14="http://schemas.microsoft.com/office/drawing/2010/main">
                    <a:solidFill>
                      <a:srgbClr val="FFFFFF"/>
                    </a:solidFill>
                  </a14:hiddenFill>
                </a:ext>
              </a:extLst>
            </p:spPr>
          </p:pic>
          <p:pic>
            <p:nvPicPr>
              <p:cNvPr id="16388" name="Picture 4" descr="Hospital clip art free printable free clipart imag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95653" y="2737519"/>
                <a:ext cx="1729619" cy="887111"/>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Curved Down Arrow 6"/>
            <p:cNvSpPr/>
            <p:nvPr/>
          </p:nvSpPr>
          <p:spPr>
            <a:xfrm>
              <a:off x="3468610" y="2477357"/>
              <a:ext cx="2782064" cy="5066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black"/>
                </a:solidFill>
              </a:endParaRPr>
            </a:p>
          </p:txBody>
        </p:sp>
        <p:sp>
          <p:nvSpPr>
            <p:cNvPr id="23" name="Rectangle 22"/>
            <p:cNvSpPr>
              <a:spLocks noChangeArrowheads="1"/>
            </p:cNvSpPr>
            <p:nvPr/>
          </p:nvSpPr>
          <p:spPr bwMode="gray">
            <a:xfrm>
              <a:off x="1214633" y="3713578"/>
              <a:ext cx="2253975" cy="1415851"/>
            </a:xfrm>
            <a:prstGeom prst="rect">
              <a:avLst/>
            </a:prstGeom>
            <a:solidFill>
              <a:schemeClr val="bg2">
                <a:lumMod val="90000"/>
              </a:schemeClr>
            </a:solidFill>
            <a:ln w="9525" algn="ctr">
              <a:solidFill>
                <a:srgbClr val="E2E2E2"/>
              </a:solidFill>
              <a:prstDash val="solid"/>
              <a:miter lim="800000"/>
              <a:headEnd type="none" w="lg" len="lg"/>
              <a:tailEnd type="none" w="lg" len="lg"/>
            </a:ln>
          </p:spPr>
          <p:txBody>
            <a:bodyPr tIns="91440" bIns="91440" anchorCtr="0"/>
            <a:lstStyle/>
            <a:p>
              <a:pPr marL="177800" indent="-177800" defTabSz="457200">
                <a:spcBef>
                  <a:spcPct val="20000"/>
                </a:spcBef>
                <a:buClr>
                  <a:srgbClr val="005EB8"/>
                </a:buClr>
                <a:buFont typeface="Arial"/>
                <a:buChar char="•"/>
              </a:pPr>
              <a:r>
                <a:rPr lang="en-GB" sz="1000" dirty="0" smtClean="0">
                  <a:solidFill>
                    <a:srgbClr val="000000"/>
                  </a:solidFill>
                </a:rPr>
                <a:t>Manage surgical and HPN patients</a:t>
              </a:r>
            </a:p>
            <a:p>
              <a:pPr marL="177800" indent="-177800" defTabSz="457200">
                <a:spcBef>
                  <a:spcPct val="20000"/>
                </a:spcBef>
                <a:buClr>
                  <a:srgbClr val="005EB8"/>
                </a:buClr>
                <a:buFont typeface="Arial"/>
                <a:buChar char="•"/>
              </a:pPr>
              <a:r>
                <a:rPr lang="en-GB" sz="1000" dirty="0" smtClean="0">
                  <a:solidFill>
                    <a:srgbClr val="000000"/>
                  </a:solidFill>
                </a:rPr>
                <a:t>MDT manages at least 30 type 2 IF patients per annum</a:t>
              </a:r>
            </a:p>
            <a:p>
              <a:pPr marL="177800" indent="-177800" defTabSz="457200">
                <a:spcBef>
                  <a:spcPct val="20000"/>
                </a:spcBef>
                <a:buClr>
                  <a:srgbClr val="005EB8"/>
                </a:buClr>
                <a:buFont typeface="Arial"/>
                <a:buChar char="•"/>
              </a:pPr>
              <a:r>
                <a:rPr lang="en-GB" sz="1000" dirty="0" smtClean="0">
                  <a:solidFill>
                    <a:srgbClr val="000000"/>
                  </a:solidFill>
                </a:rPr>
                <a:t>Centres will have at least 2 IF surgeons undertaking at least 20 specialised operations per year</a:t>
              </a:r>
            </a:p>
          </p:txBody>
        </p:sp>
        <p:sp>
          <p:nvSpPr>
            <p:cNvPr id="24" name="Rectangle 23"/>
            <p:cNvSpPr>
              <a:spLocks noChangeArrowheads="1"/>
            </p:cNvSpPr>
            <p:nvPr/>
          </p:nvSpPr>
          <p:spPr bwMode="gray">
            <a:xfrm>
              <a:off x="6295654" y="3749800"/>
              <a:ext cx="2362762" cy="1379630"/>
            </a:xfrm>
            <a:prstGeom prst="rect">
              <a:avLst/>
            </a:prstGeom>
            <a:solidFill>
              <a:schemeClr val="bg2">
                <a:lumMod val="90000"/>
              </a:schemeClr>
            </a:solidFill>
            <a:ln w="9525" algn="ctr">
              <a:solidFill>
                <a:srgbClr val="E2E2E2"/>
              </a:solidFill>
              <a:prstDash val="solid"/>
              <a:miter lim="800000"/>
              <a:headEnd type="none" w="lg" len="lg"/>
              <a:tailEnd type="none" w="lg" len="lg"/>
            </a:ln>
          </p:spPr>
          <p:txBody>
            <a:bodyPr tIns="91440" bIns="91440" anchorCtr="0"/>
            <a:lstStyle/>
            <a:p>
              <a:pPr marL="177800" lvl="1" indent="-177800" defTabSz="457200">
                <a:spcBef>
                  <a:spcPct val="20000"/>
                </a:spcBef>
                <a:buClr>
                  <a:srgbClr val="005EB8"/>
                </a:buClr>
                <a:buFont typeface="Arial"/>
                <a:buChar char="•"/>
              </a:pPr>
              <a:r>
                <a:rPr lang="en-GB" sz="1000" dirty="0" smtClean="0">
                  <a:solidFill>
                    <a:srgbClr val="000000"/>
                  </a:solidFill>
                </a:rPr>
                <a:t>Quick </a:t>
              </a:r>
              <a:r>
                <a:rPr lang="en-GB" sz="1000" dirty="0">
                  <a:solidFill>
                    <a:srgbClr val="000000"/>
                  </a:solidFill>
                </a:rPr>
                <a:t>access to advice and </a:t>
              </a:r>
              <a:r>
                <a:rPr lang="en-GB" sz="1000" dirty="0" smtClean="0">
                  <a:solidFill>
                    <a:srgbClr val="000000"/>
                  </a:solidFill>
                </a:rPr>
                <a:t> </a:t>
              </a:r>
              <a:r>
                <a:rPr lang="en-GB" sz="1000" dirty="0">
                  <a:solidFill>
                    <a:srgbClr val="000000"/>
                  </a:solidFill>
                </a:rPr>
                <a:t>referral pathway to and from linked Integrated IF </a:t>
              </a:r>
              <a:r>
                <a:rPr lang="en-GB" sz="1000" dirty="0" smtClean="0">
                  <a:solidFill>
                    <a:srgbClr val="000000"/>
                  </a:solidFill>
                </a:rPr>
                <a:t>Centre</a:t>
              </a:r>
            </a:p>
            <a:p>
              <a:pPr marL="177800" lvl="1" indent="-177800" defTabSz="457200">
                <a:spcBef>
                  <a:spcPct val="20000"/>
                </a:spcBef>
                <a:buClr>
                  <a:srgbClr val="005EB8"/>
                </a:buClr>
                <a:buFont typeface="Arial"/>
                <a:buChar char="•"/>
              </a:pPr>
              <a:r>
                <a:rPr lang="en-GB" sz="1000" dirty="0">
                  <a:solidFill>
                    <a:srgbClr val="000000"/>
                  </a:solidFill>
                </a:rPr>
                <a:t>Team manage </a:t>
              </a:r>
              <a:r>
                <a:rPr lang="en-GB" sz="1000" dirty="0" smtClean="0">
                  <a:solidFill>
                    <a:srgbClr val="000000"/>
                  </a:solidFill>
                </a:rPr>
                <a:t>at </a:t>
              </a:r>
              <a:r>
                <a:rPr lang="en-GB" sz="1000" dirty="0">
                  <a:solidFill>
                    <a:srgbClr val="000000"/>
                  </a:solidFill>
                </a:rPr>
                <a:t>least 5</a:t>
              </a:r>
              <a:r>
                <a:rPr lang="en-GB" sz="1000" dirty="0" smtClean="0">
                  <a:solidFill>
                    <a:srgbClr val="000000"/>
                  </a:solidFill>
                </a:rPr>
                <a:t>0 active HPN patients</a:t>
              </a:r>
              <a:endParaRPr lang="en-GB" sz="1000" dirty="0">
                <a:solidFill>
                  <a:srgbClr val="000000"/>
                </a:solidFill>
              </a:endParaRPr>
            </a:p>
            <a:p>
              <a:pPr marL="177800" lvl="1" indent="-177800" defTabSz="457200">
                <a:spcBef>
                  <a:spcPct val="20000"/>
                </a:spcBef>
                <a:buClr>
                  <a:srgbClr val="005EB8"/>
                </a:buClr>
                <a:buFont typeface="Arial"/>
                <a:buChar char="•"/>
              </a:pPr>
              <a:r>
                <a:rPr lang="en-GB" sz="1000" dirty="0" smtClean="0">
                  <a:solidFill>
                    <a:srgbClr val="000000"/>
                  </a:solidFill>
                </a:rPr>
                <a:t>Mainly look </a:t>
              </a:r>
              <a:r>
                <a:rPr lang="en-GB" sz="1000" dirty="0">
                  <a:solidFill>
                    <a:srgbClr val="000000"/>
                  </a:solidFill>
                </a:rPr>
                <a:t>after IF patients in the </a:t>
              </a:r>
              <a:r>
                <a:rPr lang="en-GB" sz="1000" dirty="0" smtClean="0">
                  <a:solidFill>
                    <a:srgbClr val="000000"/>
                  </a:solidFill>
                </a:rPr>
                <a:t> local community </a:t>
              </a:r>
              <a:r>
                <a:rPr lang="en-GB" sz="1000" dirty="0">
                  <a:solidFill>
                    <a:srgbClr val="000000"/>
                  </a:solidFill>
                </a:rPr>
                <a:t>with some inpatient </a:t>
              </a:r>
              <a:r>
                <a:rPr lang="en-GB" sz="1000" dirty="0" smtClean="0">
                  <a:solidFill>
                    <a:srgbClr val="000000"/>
                  </a:solidFill>
                </a:rPr>
                <a:t>admissions</a:t>
              </a:r>
              <a:r>
                <a:rPr lang="en-GB" sz="1000" dirty="0">
                  <a:solidFill>
                    <a:prstClr val="black"/>
                  </a:solidFill>
                  <a:cs typeface="Arial" panose="020B0604020202020204" pitchFamily="34" charset="0"/>
                </a:rPr>
                <a:t> </a:t>
              </a:r>
              <a:endParaRPr lang="en-GB" sz="1000" dirty="0" smtClean="0">
                <a:solidFill>
                  <a:prstClr val="black"/>
                </a:solidFill>
                <a:cs typeface="Arial" panose="020B0604020202020204" pitchFamily="34" charset="0"/>
              </a:endParaRPr>
            </a:p>
          </p:txBody>
        </p:sp>
        <p:sp>
          <p:nvSpPr>
            <p:cNvPr id="16" name="Curved Down Arrow 15"/>
            <p:cNvSpPr/>
            <p:nvPr/>
          </p:nvSpPr>
          <p:spPr>
            <a:xfrm rot="10800000">
              <a:off x="3468610" y="3713578"/>
              <a:ext cx="2723098" cy="506600"/>
            </a:xfrm>
            <a:prstGeom prst="curved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GB" dirty="0">
                <a:solidFill>
                  <a:prstClr val="black"/>
                </a:solidFill>
              </a:endParaRPr>
            </a:p>
          </p:txBody>
        </p:sp>
      </p:grpSp>
      <p:sp>
        <p:nvSpPr>
          <p:cNvPr id="15" name="TextBox 14"/>
          <p:cNvSpPr txBox="1"/>
          <p:nvPr/>
        </p:nvSpPr>
        <p:spPr>
          <a:xfrm>
            <a:off x="6093204" y="2412480"/>
            <a:ext cx="2315119" cy="261610"/>
          </a:xfrm>
          <a:prstGeom prst="rect">
            <a:avLst/>
          </a:prstGeom>
          <a:noFill/>
        </p:spPr>
        <p:txBody>
          <a:bodyPr wrap="square" rtlCol="0">
            <a:spAutoFit/>
          </a:bodyPr>
          <a:lstStyle/>
          <a:p>
            <a:pPr algn="ctr" defTabSz="457200"/>
            <a:r>
              <a:rPr lang="en-GB" sz="1100" b="1" kern="0" dirty="0">
                <a:solidFill>
                  <a:prstClr val="black"/>
                </a:solidFill>
                <a:cs typeface="Arial" pitchFamily="34" charset="0"/>
              </a:rPr>
              <a:t>Home PN Centre </a:t>
            </a:r>
            <a:endParaRPr lang="en-GB" sz="1100" dirty="0">
              <a:solidFill>
                <a:prstClr val="black"/>
              </a:solidFill>
            </a:endParaRPr>
          </a:p>
        </p:txBody>
      </p:sp>
      <p:sp>
        <p:nvSpPr>
          <p:cNvPr id="22" name="TextBox 21"/>
          <p:cNvSpPr txBox="1"/>
          <p:nvPr/>
        </p:nvSpPr>
        <p:spPr>
          <a:xfrm>
            <a:off x="740631" y="2429123"/>
            <a:ext cx="2467896" cy="261610"/>
          </a:xfrm>
          <a:prstGeom prst="rect">
            <a:avLst/>
          </a:prstGeom>
          <a:noFill/>
        </p:spPr>
        <p:txBody>
          <a:bodyPr wrap="square" rtlCol="0">
            <a:spAutoFit/>
          </a:bodyPr>
          <a:lstStyle/>
          <a:p>
            <a:pPr algn="ctr" defTabSz="457200"/>
            <a:r>
              <a:rPr lang="en-GB" sz="1100" b="1" kern="0" dirty="0">
                <a:solidFill>
                  <a:prstClr val="black"/>
                </a:solidFill>
                <a:cs typeface="Arial" pitchFamily="34" charset="0"/>
              </a:rPr>
              <a:t>Integrated </a:t>
            </a:r>
            <a:r>
              <a:rPr lang="en-GB" sz="1100" b="1" kern="0" dirty="0" smtClean="0">
                <a:solidFill>
                  <a:prstClr val="black"/>
                </a:solidFill>
                <a:cs typeface="Arial" pitchFamily="34" charset="0"/>
              </a:rPr>
              <a:t>SIF Centre</a:t>
            </a:r>
            <a:endParaRPr lang="en-GB" sz="1100" dirty="0">
              <a:solidFill>
                <a:prstClr val="black"/>
              </a:solidFill>
            </a:endParaRPr>
          </a:p>
        </p:txBody>
      </p:sp>
    </p:spTree>
    <p:extLst>
      <p:ext uri="{BB962C8B-B14F-4D97-AF65-F5344CB8AC3E}">
        <p14:creationId xmlns:p14="http://schemas.microsoft.com/office/powerpoint/2010/main" val="11316628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12</a:t>
            </a:fld>
            <a:endParaRPr lang="en-US" dirty="0">
              <a:solidFill>
                <a:srgbClr val="005EB8"/>
              </a:solidFill>
            </a:endParaRPr>
          </a:p>
        </p:txBody>
      </p:sp>
      <p:sp>
        <p:nvSpPr>
          <p:cNvPr id="4" name="Title 3"/>
          <p:cNvSpPr>
            <a:spLocks noGrp="1"/>
          </p:cNvSpPr>
          <p:nvPr>
            <p:ph type="title"/>
          </p:nvPr>
        </p:nvSpPr>
        <p:spPr/>
        <p:txBody>
          <a:bodyPr>
            <a:normAutofit fontScale="90000"/>
          </a:bodyPr>
          <a:lstStyle/>
          <a:p>
            <a:r>
              <a:rPr lang="en-GB" dirty="0" smtClean="0"/>
              <a:t>What does the new model mean for you?</a:t>
            </a:r>
            <a:endParaRPr lang="en-GB" dirty="0"/>
          </a:p>
        </p:txBody>
      </p:sp>
      <p:sp>
        <p:nvSpPr>
          <p:cNvPr id="2" name="Rectangle 1"/>
          <p:cNvSpPr/>
          <p:nvPr/>
        </p:nvSpPr>
        <p:spPr>
          <a:xfrm>
            <a:off x="646771" y="1859339"/>
            <a:ext cx="7560527" cy="2554545"/>
          </a:xfrm>
          <a:prstGeom prst="rect">
            <a:avLst/>
          </a:prstGeom>
        </p:spPr>
        <p:txBody>
          <a:bodyPr wrap="square">
            <a:spAutoFit/>
          </a:bodyPr>
          <a:lstStyle/>
          <a:p>
            <a:pPr marL="285750" indent="-285750" defTabSz="457200">
              <a:buFont typeface="Arial" panose="020B0604020202020204" pitchFamily="34" charset="0"/>
              <a:buChar char="•"/>
            </a:pPr>
            <a:r>
              <a:rPr lang="en-GB" sz="2000" dirty="0" smtClean="0">
                <a:solidFill>
                  <a:srgbClr val="000000"/>
                </a:solidFill>
              </a:rPr>
              <a:t>The new model will introduce new </a:t>
            </a:r>
            <a:r>
              <a:rPr lang="en-GB" sz="2000" dirty="0">
                <a:solidFill>
                  <a:srgbClr val="000000"/>
                </a:solidFill>
              </a:rPr>
              <a:t>standards to ensure all patients can expect the same high quality </a:t>
            </a:r>
            <a:r>
              <a:rPr lang="en-GB" sz="2000" dirty="0" smtClean="0">
                <a:solidFill>
                  <a:srgbClr val="000000"/>
                </a:solidFill>
              </a:rPr>
              <a:t>care.</a:t>
            </a:r>
          </a:p>
          <a:p>
            <a:pPr defTabSz="457200"/>
            <a:endParaRPr lang="en-GB" sz="2000" dirty="0">
              <a:solidFill>
                <a:srgbClr val="000000"/>
              </a:solidFill>
            </a:endParaRPr>
          </a:p>
          <a:p>
            <a:pPr marL="285750" indent="-285750" defTabSz="457200">
              <a:buFont typeface="Arial" panose="020B0604020202020204" pitchFamily="34" charset="0"/>
              <a:buChar char="•"/>
            </a:pPr>
            <a:r>
              <a:rPr lang="en-GB" sz="2000" dirty="0" smtClean="0">
                <a:solidFill>
                  <a:srgbClr val="000000"/>
                </a:solidFill>
              </a:rPr>
              <a:t>The new model means there will be a network of services where integrated centres and the home PN centres work together to coordinate care for patients and share knowledge.  For example, they will have standardise clinical guidelines based on best practice.</a:t>
            </a:r>
            <a:endParaRPr lang="en-GB" sz="2000" dirty="0">
              <a:solidFill>
                <a:srgbClr val="000000"/>
              </a:solidFill>
            </a:endParaRPr>
          </a:p>
        </p:txBody>
      </p:sp>
    </p:spTree>
    <p:extLst>
      <p:ext uri="{BB962C8B-B14F-4D97-AF65-F5344CB8AC3E}">
        <p14:creationId xmlns:p14="http://schemas.microsoft.com/office/powerpoint/2010/main" val="16917320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7544" y="1484784"/>
            <a:ext cx="7841707" cy="3950736"/>
          </a:xfrm>
        </p:spPr>
        <p:txBody>
          <a:bodyPr>
            <a:noAutofit/>
          </a:bodyPr>
          <a:lstStyle/>
          <a:p>
            <a:r>
              <a:rPr lang="en-GB" sz="1400" dirty="0" smtClean="0"/>
              <a:t>There </a:t>
            </a:r>
            <a:r>
              <a:rPr lang="en-GB" sz="1400" dirty="0"/>
              <a:t>will be fewer hospitals undertaking </a:t>
            </a:r>
            <a:r>
              <a:rPr lang="en-GB" sz="1400" dirty="0" smtClean="0"/>
              <a:t>complex surgery </a:t>
            </a:r>
            <a:r>
              <a:rPr lang="en-GB" sz="1400" dirty="0"/>
              <a:t>for SIF and fewer hospitals </a:t>
            </a:r>
            <a:r>
              <a:rPr lang="en-GB" sz="1400" dirty="0" smtClean="0"/>
              <a:t>managing </a:t>
            </a:r>
            <a:r>
              <a:rPr lang="en-GB" sz="1400" dirty="0"/>
              <a:t>patients on HPN</a:t>
            </a:r>
            <a:r>
              <a:rPr lang="en-GB" sz="1400" dirty="0" smtClean="0"/>
              <a:t>.</a:t>
            </a:r>
          </a:p>
          <a:p>
            <a:pPr marL="0" indent="0">
              <a:buNone/>
            </a:pPr>
            <a:endParaRPr lang="en-GB" sz="1400" dirty="0" smtClean="0"/>
          </a:p>
          <a:p>
            <a:r>
              <a:rPr lang="en-GB" sz="1400" dirty="0" smtClean="0"/>
              <a:t>This </a:t>
            </a:r>
            <a:r>
              <a:rPr lang="en-GB" sz="1400" dirty="0"/>
              <a:t>will reduce the choice of hospitals where patients can go as new patients </a:t>
            </a:r>
            <a:r>
              <a:rPr lang="en-GB" sz="1400" dirty="0" smtClean="0"/>
              <a:t>to undergo </a:t>
            </a:r>
            <a:r>
              <a:rPr lang="en-GB" sz="1400" dirty="0"/>
              <a:t>SIF surgical procedures and be managed for HPN</a:t>
            </a:r>
            <a:r>
              <a:rPr lang="en-GB" sz="1400" dirty="0" smtClean="0"/>
              <a:t>.</a:t>
            </a:r>
          </a:p>
          <a:p>
            <a:pPr marL="0" indent="0">
              <a:buNone/>
            </a:pPr>
            <a:endParaRPr lang="en-GB" sz="1400" dirty="0" smtClean="0"/>
          </a:p>
          <a:p>
            <a:r>
              <a:rPr lang="en-GB" sz="1400" dirty="0"/>
              <a:t>It may mean that </a:t>
            </a:r>
            <a:r>
              <a:rPr lang="en-GB" sz="1400" dirty="0" smtClean="0"/>
              <a:t>some patients </a:t>
            </a:r>
            <a:r>
              <a:rPr lang="en-GB" sz="1400" dirty="0"/>
              <a:t>need to go to a different hospital or travel further when they need complex surgery. </a:t>
            </a:r>
            <a:r>
              <a:rPr lang="en-GB" sz="1400" dirty="0" smtClean="0"/>
              <a:t>Patients will be supported throughout any transfers.</a:t>
            </a:r>
          </a:p>
          <a:p>
            <a:pPr marL="0" indent="0">
              <a:buNone/>
            </a:pPr>
            <a:endParaRPr lang="en-GB" sz="1400" dirty="0" smtClean="0"/>
          </a:p>
          <a:p>
            <a:r>
              <a:rPr lang="en-GB" sz="1400" dirty="0" smtClean="0"/>
              <a:t>However, this </a:t>
            </a:r>
            <a:r>
              <a:rPr lang="en-GB" sz="1400" dirty="0"/>
              <a:t>may not be the case for many patients as they will either still be </a:t>
            </a:r>
            <a:r>
              <a:rPr lang="en-GB" sz="1400" dirty="0" smtClean="0"/>
              <a:t>cared for </a:t>
            </a:r>
            <a:r>
              <a:rPr lang="en-GB" sz="1400" dirty="0"/>
              <a:t>at the same hospital or they may still be able to go to another service that </a:t>
            </a:r>
            <a:r>
              <a:rPr lang="en-GB" sz="1400" dirty="0" smtClean="0"/>
              <a:t>is reasonably </a:t>
            </a:r>
            <a:r>
              <a:rPr lang="en-GB" sz="1400" dirty="0"/>
              <a:t>close to where they live</a:t>
            </a:r>
            <a:r>
              <a:rPr lang="en-GB" sz="1400" dirty="0" smtClean="0"/>
              <a:t>.</a:t>
            </a:r>
          </a:p>
          <a:p>
            <a:pPr marL="0" indent="0">
              <a:buNone/>
            </a:pPr>
            <a:endParaRPr lang="en-GB" sz="1400" dirty="0" smtClean="0"/>
          </a:p>
          <a:p>
            <a:r>
              <a:rPr lang="en-GB" sz="1400" dirty="0" smtClean="0"/>
              <a:t>You can have confidence that you have </a:t>
            </a:r>
            <a:r>
              <a:rPr lang="en-GB" sz="1400" dirty="0"/>
              <a:t>access to specialist teams able to offer </a:t>
            </a:r>
            <a:r>
              <a:rPr lang="en-GB" sz="1400" dirty="0" smtClean="0"/>
              <a:t>high </a:t>
            </a:r>
            <a:r>
              <a:rPr lang="en-GB" sz="1400" dirty="0"/>
              <a:t>quality care and the </a:t>
            </a:r>
            <a:r>
              <a:rPr lang="en-GB" sz="1400" dirty="0" smtClean="0"/>
              <a:t>best outcomes </a:t>
            </a:r>
            <a:r>
              <a:rPr lang="en-GB" sz="1400" dirty="0"/>
              <a:t>for </a:t>
            </a:r>
            <a:r>
              <a:rPr lang="en-GB" sz="1400" dirty="0" smtClean="0"/>
              <a:t>recovery.</a:t>
            </a:r>
          </a:p>
          <a:p>
            <a:endParaRPr lang="en-GB" sz="1400" dirty="0"/>
          </a:p>
          <a:p>
            <a:r>
              <a:rPr lang="en-GB" sz="1400" dirty="0" smtClean="0"/>
              <a:t>Whichever service is looking after you they will be required to work together to coordinate your care.</a:t>
            </a:r>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13</a:t>
            </a:fld>
            <a:endParaRPr lang="en-US" dirty="0">
              <a:solidFill>
                <a:srgbClr val="005EB8"/>
              </a:solidFill>
            </a:endParaRPr>
          </a:p>
        </p:txBody>
      </p:sp>
      <p:sp>
        <p:nvSpPr>
          <p:cNvPr id="4" name="Title 3"/>
          <p:cNvSpPr>
            <a:spLocks noGrp="1"/>
          </p:cNvSpPr>
          <p:nvPr>
            <p:ph type="title"/>
          </p:nvPr>
        </p:nvSpPr>
        <p:spPr/>
        <p:txBody>
          <a:bodyPr>
            <a:normAutofit/>
          </a:bodyPr>
          <a:lstStyle/>
          <a:p>
            <a:r>
              <a:rPr lang="en-GB" dirty="0" smtClean="0"/>
              <a:t>What will this mean for patients?</a:t>
            </a:r>
            <a:endParaRPr lang="en-GB" dirty="0"/>
          </a:p>
        </p:txBody>
      </p:sp>
    </p:spTree>
    <p:extLst>
      <p:ext uri="{BB962C8B-B14F-4D97-AF65-F5344CB8AC3E}">
        <p14:creationId xmlns:p14="http://schemas.microsoft.com/office/powerpoint/2010/main" val="29966776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14</a:t>
            </a:fld>
            <a:endParaRPr lang="en-US" dirty="0">
              <a:solidFill>
                <a:srgbClr val="005EB8"/>
              </a:solidFill>
            </a:endParaRPr>
          </a:p>
        </p:txBody>
      </p:sp>
      <p:sp>
        <p:nvSpPr>
          <p:cNvPr id="4" name="Title 3"/>
          <p:cNvSpPr>
            <a:spLocks noGrp="1"/>
          </p:cNvSpPr>
          <p:nvPr>
            <p:ph type="title"/>
          </p:nvPr>
        </p:nvSpPr>
        <p:spPr/>
        <p:txBody>
          <a:bodyPr>
            <a:normAutofit/>
          </a:bodyPr>
          <a:lstStyle/>
          <a:p>
            <a:r>
              <a:rPr lang="en-GB" sz="2800" dirty="0" smtClean="0"/>
              <a:t>Current Number of Hospitals</a:t>
            </a:r>
            <a:endParaRPr lang="en-GB" sz="2800"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600" y="1628800"/>
            <a:ext cx="6552727" cy="189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3"/>
          <p:cNvSpPr txBox="1">
            <a:spLocks/>
          </p:cNvSpPr>
          <p:nvPr/>
        </p:nvSpPr>
        <p:spPr>
          <a:xfrm>
            <a:off x="609600" y="3526195"/>
            <a:ext cx="7356815" cy="667725"/>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sz="2800" dirty="0" smtClean="0"/>
              <a:t>Proposed </a:t>
            </a:r>
            <a:r>
              <a:rPr lang="en-GB" sz="2800" dirty="0"/>
              <a:t>Number of Hospitals</a:t>
            </a:r>
          </a:p>
        </p:txBody>
      </p:sp>
      <p:pic>
        <p:nvPicPr>
          <p:cNvPr id="307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456" y="4193919"/>
            <a:ext cx="6234841" cy="201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477826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15</a:t>
            </a:fld>
            <a:endParaRPr lang="en-US" dirty="0">
              <a:solidFill>
                <a:srgbClr val="005EB8"/>
              </a:solidFill>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9592" y="1124744"/>
            <a:ext cx="7344816" cy="4574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3"/>
          <p:cNvSpPr>
            <a:spLocks noGrp="1"/>
          </p:cNvSpPr>
          <p:nvPr>
            <p:ph type="title"/>
          </p:nvPr>
        </p:nvSpPr>
        <p:spPr>
          <a:xfrm>
            <a:off x="467544" y="332656"/>
            <a:ext cx="7356815" cy="667725"/>
          </a:xfrm>
        </p:spPr>
        <p:txBody>
          <a:bodyPr>
            <a:normAutofit/>
          </a:bodyPr>
          <a:lstStyle/>
          <a:p>
            <a:r>
              <a:rPr lang="en-GB" sz="2800" dirty="0" smtClean="0"/>
              <a:t>Current Hospitals - North</a:t>
            </a:r>
            <a:endParaRPr lang="en-GB" sz="2800" dirty="0"/>
          </a:p>
        </p:txBody>
      </p:sp>
      <p:graphicFrame>
        <p:nvGraphicFramePr>
          <p:cNvPr id="8" name="Table 7"/>
          <p:cNvGraphicFramePr>
            <a:graphicFrameLocks noGrp="1"/>
          </p:cNvGraphicFramePr>
          <p:nvPr>
            <p:extLst>
              <p:ext uri="{D42A27DB-BD31-4B8C-83A1-F6EECF244321}">
                <p14:modId xmlns:p14="http://schemas.microsoft.com/office/powerpoint/2010/main" val="4164265468"/>
              </p:ext>
            </p:extLst>
          </p:nvPr>
        </p:nvGraphicFramePr>
        <p:xfrm>
          <a:off x="5508104" y="1268760"/>
          <a:ext cx="1440160" cy="1074998"/>
        </p:xfrm>
        <a:graphic>
          <a:graphicData uri="http://schemas.openxmlformats.org/drawingml/2006/table">
            <a:tbl>
              <a:tblPr firstRow="1" firstCol="1" bandRow="1"/>
              <a:tblGrid>
                <a:gridCol w="720080"/>
                <a:gridCol w="720080"/>
              </a:tblGrid>
              <a:tr h="290889">
                <a:tc>
                  <a:txBody>
                    <a:bodyPr/>
                    <a:lstStyle/>
                    <a:p>
                      <a:pPr>
                        <a:lnSpc>
                          <a:spcPct val="115000"/>
                        </a:lnSpc>
                        <a:spcAft>
                          <a:spcPts val="0"/>
                        </a:spcAft>
                      </a:pPr>
                      <a:r>
                        <a:rPr lang="en-GB" sz="1100" b="1" dirty="0">
                          <a:solidFill>
                            <a:srgbClr val="000000"/>
                          </a:solidFill>
                          <a:effectLst/>
                          <a:latin typeface="Arial"/>
                          <a:ea typeface="Times New Roman"/>
                          <a:cs typeface="Times New Roman"/>
                        </a:rPr>
                        <a:t>Type 2 Unit</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en-GB" sz="1000" b="1" dirty="0">
                          <a:solidFill>
                            <a:srgbClr val="000000"/>
                          </a:solidFill>
                          <a:effectLst/>
                          <a:latin typeface="Arial"/>
                          <a:ea typeface="Times New Roman"/>
                          <a:cs typeface="Times New Roman"/>
                        </a:rPr>
                        <a:t>Patient Numbers</a:t>
                      </a:r>
                      <a:endParaRPr lang="en-GB" sz="10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48320">
                <a:tc>
                  <a:txBody>
                    <a:bodyPr/>
                    <a:lstStyle/>
                    <a:p>
                      <a:pPr>
                        <a:lnSpc>
                          <a:spcPct val="115000"/>
                        </a:lnSpc>
                        <a:spcAft>
                          <a:spcPts val="0"/>
                        </a:spcAft>
                      </a:pPr>
                      <a:r>
                        <a:rPr lang="en-GB" sz="1100" dirty="0">
                          <a:solidFill>
                            <a:srgbClr val="000000"/>
                          </a:solidFill>
                          <a:effectLst/>
                          <a:latin typeface="Arial"/>
                          <a:ea typeface="Times New Roman"/>
                          <a:cs typeface="Times New Roman"/>
                        </a:rPr>
                        <a:t>Low</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100" dirty="0">
                          <a:solidFill>
                            <a:srgbClr val="000000"/>
                          </a:solidFill>
                          <a:effectLst/>
                          <a:latin typeface="Arial"/>
                          <a:ea typeface="Times New Roman"/>
                          <a:cs typeface="Times New Roman"/>
                        </a:rPr>
                        <a:t>&lt;10</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48320">
                <a:tc>
                  <a:txBody>
                    <a:bodyPr/>
                    <a:lstStyle/>
                    <a:p>
                      <a:pPr>
                        <a:lnSpc>
                          <a:spcPct val="115000"/>
                        </a:lnSpc>
                        <a:spcAft>
                          <a:spcPts val="0"/>
                        </a:spcAft>
                      </a:pPr>
                      <a:r>
                        <a:rPr lang="en-GB" sz="1100" dirty="0">
                          <a:solidFill>
                            <a:srgbClr val="000000"/>
                          </a:solidFill>
                          <a:effectLst/>
                          <a:latin typeface="Arial"/>
                          <a:ea typeface="Times New Roman"/>
                          <a:cs typeface="Times New Roman"/>
                        </a:rPr>
                        <a:t>Medium</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C"/>
                    </a:solidFill>
                  </a:tcPr>
                </a:tc>
                <a:tc>
                  <a:txBody>
                    <a:bodyPr/>
                    <a:lstStyle/>
                    <a:p>
                      <a:pPr algn="ctr">
                        <a:lnSpc>
                          <a:spcPct val="115000"/>
                        </a:lnSpc>
                        <a:spcAft>
                          <a:spcPts val="0"/>
                        </a:spcAft>
                      </a:pPr>
                      <a:r>
                        <a:rPr lang="en-GB" sz="1100" dirty="0">
                          <a:solidFill>
                            <a:srgbClr val="000000"/>
                          </a:solidFill>
                          <a:effectLst/>
                          <a:latin typeface="Arial"/>
                          <a:ea typeface="Times New Roman"/>
                          <a:cs typeface="Times New Roman"/>
                        </a:rPr>
                        <a:t>10-20 </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C"/>
                    </a:solidFill>
                  </a:tcPr>
                </a:tc>
              </a:tr>
              <a:tr h="148992">
                <a:tc>
                  <a:txBody>
                    <a:bodyPr/>
                    <a:lstStyle/>
                    <a:p>
                      <a:pPr>
                        <a:lnSpc>
                          <a:spcPct val="115000"/>
                        </a:lnSpc>
                        <a:spcAft>
                          <a:spcPts val="0"/>
                        </a:spcAft>
                      </a:pPr>
                      <a:r>
                        <a:rPr lang="en-GB" sz="1100" dirty="0">
                          <a:solidFill>
                            <a:srgbClr val="000000"/>
                          </a:solidFill>
                          <a:effectLst/>
                          <a:latin typeface="Arial"/>
                          <a:ea typeface="Times New Roman"/>
                          <a:cs typeface="Times New Roman"/>
                        </a:rPr>
                        <a:t>High</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30A9"/>
                    </a:solidFill>
                  </a:tcPr>
                </a:tc>
                <a:tc>
                  <a:txBody>
                    <a:bodyPr/>
                    <a:lstStyle/>
                    <a:p>
                      <a:pPr algn="ctr">
                        <a:lnSpc>
                          <a:spcPct val="115000"/>
                        </a:lnSpc>
                        <a:spcAft>
                          <a:spcPts val="0"/>
                        </a:spcAft>
                      </a:pPr>
                      <a:r>
                        <a:rPr lang="en-GB" sz="1100" dirty="0">
                          <a:solidFill>
                            <a:srgbClr val="000000"/>
                          </a:solidFill>
                          <a:effectLst/>
                          <a:latin typeface="Arial"/>
                          <a:ea typeface="Times New Roman"/>
                          <a:cs typeface="Times New Roman"/>
                        </a:rPr>
                        <a:t>&gt;20</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30A9"/>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2558255491"/>
              </p:ext>
            </p:extLst>
          </p:nvPr>
        </p:nvGraphicFramePr>
        <p:xfrm>
          <a:off x="7308304" y="1268761"/>
          <a:ext cx="1440160" cy="1286548"/>
        </p:xfrm>
        <a:graphic>
          <a:graphicData uri="http://schemas.openxmlformats.org/drawingml/2006/table">
            <a:tbl>
              <a:tblPr firstRow="1" firstCol="1" bandRow="1"/>
              <a:tblGrid>
                <a:gridCol w="720080"/>
                <a:gridCol w="720080"/>
              </a:tblGrid>
              <a:tr h="308912">
                <a:tc>
                  <a:txBody>
                    <a:bodyPr/>
                    <a:lstStyle/>
                    <a:p>
                      <a:pPr>
                        <a:lnSpc>
                          <a:spcPct val="115000"/>
                        </a:lnSpc>
                        <a:spcAft>
                          <a:spcPts val="0"/>
                        </a:spcAft>
                      </a:pPr>
                      <a:r>
                        <a:rPr lang="en-GB" sz="1000" b="1" dirty="0">
                          <a:solidFill>
                            <a:srgbClr val="000000"/>
                          </a:solidFill>
                          <a:effectLst/>
                          <a:latin typeface="Arial"/>
                          <a:ea typeface="Times New Roman"/>
                          <a:cs typeface="Times New Roman"/>
                        </a:rPr>
                        <a:t>Type 3 Unit</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nSpc>
                          <a:spcPct val="115000"/>
                        </a:lnSpc>
                        <a:spcAft>
                          <a:spcPts val="0"/>
                        </a:spcAft>
                      </a:pPr>
                      <a:r>
                        <a:rPr lang="en-GB" sz="1000" b="1" dirty="0">
                          <a:solidFill>
                            <a:srgbClr val="000000"/>
                          </a:solidFill>
                          <a:effectLst/>
                          <a:latin typeface="Arial"/>
                          <a:ea typeface="Times New Roman"/>
                          <a:cs typeface="Times New Roman"/>
                        </a:rPr>
                        <a:t>Patient Numbers</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40000"/>
                        <a:lumOff val="60000"/>
                      </a:schemeClr>
                    </a:solidFill>
                  </a:tcPr>
                </a:tc>
              </a:tr>
              <a:tr h="258374">
                <a:tc>
                  <a:txBody>
                    <a:bodyPr/>
                    <a:lstStyle/>
                    <a:p>
                      <a:pPr>
                        <a:lnSpc>
                          <a:spcPct val="115000"/>
                        </a:lnSpc>
                        <a:spcAft>
                          <a:spcPts val="0"/>
                        </a:spcAft>
                      </a:pPr>
                      <a:r>
                        <a:rPr lang="en-GB" sz="1000" dirty="0">
                          <a:solidFill>
                            <a:srgbClr val="000000"/>
                          </a:solidFill>
                          <a:effectLst/>
                          <a:latin typeface="Arial"/>
                          <a:ea typeface="Times New Roman"/>
                          <a:cs typeface="Times New Roman"/>
                        </a:rPr>
                        <a:t>Very Low</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c>
                  <a:txBody>
                    <a:bodyPr/>
                    <a:lstStyle/>
                    <a:p>
                      <a:pPr algn="ctr">
                        <a:lnSpc>
                          <a:spcPct val="115000"/>
                        </a:lnSpc>
                        <a:spcAft>
                          <a:spcPts val="0"/>
                        </a:spcAft>
                      </a:pPr>
                      <a:r>
                        <a:rPr lang="en-GB" sz="1000" dirty="0">
                          <a:solidFill>
                            <a:srgbClr val="000000"/>
                          </a:solidFill>
                          <a:effectLst/>
                          <a:latin typeface="Arial"/>
                          <a:ea typeface="Times New Roman"/>
                          <a:cs typeface="Times New Roman"/>
                        </a:rPr>
                        <a:t>&lt;10</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50000"/>
                        <a:lumOff val="50000"/>
                      </a:schemeClr>
                    </a:solidFill>
                  </a:tcPr>
                </a:tc>
              </a:tr>
              <a:tr h="251197">
                <a:tc>
                  <a:txBody>
                    <a:bodyPr/>
                    <a:lstStyle/>
                    <a:p>
                      <a:pPr>
                        <a:lnSpc>
                          <a:spcPct val="115000"/>
                        </a:lnSpc>
                        <a:spcAft>
                          <a:spcPts val="0"/>
                        </a:spcAft>
                      </a:pPr>
                      <a:r>
                        <a:rPr lang="en-GB" sz="1000" dirty="0">
                          <a:solidFill>
                            <a:srgbClr val="000000"/>
                          </a:solidFill>
                          <a:effectLst/>
                          <a:latin typeface="Arial"/>
                          <a:ea typeface="Times New Roman"/>
                          <a:cs typeface="Times New Roman"/>
                        </a:rPr>
                        <a:t>Low</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gn="ctr">
                        <a:lnSpc>
                          <a:spcPct val="115000"/>
                        </a:lnSpc>
                        <a:spcAft>
                          <a:spcPts val="0"/>
                        </a:spcAft>
                      </a:pPr>
                      <a:r>
                        <a:rPr lang="en-GB" sz="1000" dirty="0">
                          <a:solidFill>
                            <a:srgbClr val="000000"/>
                          </a:solidFill>
                          <a:effectLst/>
                          <a:latin typeface="Arial"/>
                          <a:ea typeface="Times New Roman"/>
                          <a:cs typeface="Times New Roman"/>
                        </a:rPr>
                        <a:t>10-50</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251197">
                <a:tc>
                  <a:txBody>
                    <a:bodyPr/>
                    <a:lstStyle/>
                    <a:p>
                      <a:pPr>
                        <a:lnSpc>
                          <a:spcPct val="115000"/>
                        </a:lnSpc>
                        <a:spcAft>
                          <a:spcPts val="0"/>
                        </a:spcAft>
                      </a:pPr>
                      <a:r>
                        <a:rPr lang="en-GB" sz="1000" dirty="0">
                          <a:solidFill>
                            <a:srgbClr val="000000"/>
                          </a:solidFill>
                          <a:effectLst/>
                          <a:latin typeface="Arial"/>
                          <a:ea typeface="Times New Roman"/>
                          <a:cs typeface="Times New Roman"/>
                        </a:rPr>
                        <a:t>Medium</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C"/>
                    </a:solidFill>
                  </a:tcPr>
                </a:tc>
                <a:tc>
                  <a:txBody>
                    <a:bodyPr/>
                    <a:lstStyle/>
                    <a:p>
                      <a:pPr algn="ctr">
                        <a:lnSpc>
                          <a:spcPct val="115000"/>
                        </a:lnSpc>
                        <a:spcAft>
                          <a:spcPts val="0"/>
                        </a:spcAft>
                      </a:pPr>
                      <a:r>
                        <a:rPr lang="en-GB" sz="1000" dirty="0">
                          <a:solidFill>
                            <a:srgbClr val="000000"/>
                          </a:solidFill>
                          <a:effectLst/>
                          <a:latin typeface="Arial"/>
                          <a:ea typeface="Times New Roman"/>
                          <a:cs typeface="Times New Roman"/>
                        </a:rPr>
                        <a:t>51-100</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5EBC"/>
                    </a:solidFill>
                  </a:tcPr>
                </a:tc>
              </a:tr>
              <a:tr h="154456">
                <a:tc>
                  <a:txBody>
                    <a:bodyPr/>
                    <a:lstStyle/>
                    <a:p>
                      <a:pPr>
                        <a:lnSpc>
                          <a:spcPct val="115000"/>
                        </a:lnSpc>
                        <a:spcAft>
                          <a:spcPts val="0"/>
                        </a:spcAft>
                      </a:pPr>
                      <a:r>
                        <a:rPr lang="en-GB" sz="1000" dirty="0">
                          <a:solidFill>
                            <a:srgbClr val="000000"/>
                          </a:solidFill>
                          <a:effectLst/>
                          <a:latin typeface="Arial"/>
                          <a:ea typeface="Times New Roman"/>
                          <a:cs typeface="Times New Roman"/>
                        </a:rPr>
                        <a:t>High</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30A9"/>
                    </a:solidFill>
                  </a:tcPr>
                </a:tc>
                <a:tc>
                  <a:txBody>
                    <a:bodyPr/>
                    <a:lstStyle/>
                    <a:p>
                      <a:pPr algn="ctr">
                        <a:lnSpc>
                          <a:spcPct val="115000"/>
                        </a:lnSpc>
                        <a:spcAft>
                          <a:spcPts val="0"/>
                        </a:spcAft>
                      </a:pPr>
                      <a:r>
                        <a:rPr lang="en-GB" sz="1000" dirty="0">
                          <a:solidFill>
                            <a:srgbClr val="000000"/>
                          </a:solidFill>
                          <a:effectLst/>
                          <a:latin typeface="Arial"/>
                          <a:ea typeface="Times New Roman"/>
                          <a:cs typeface="Times New Roman"/>
                        </a:rPr>
                        <a:t>&gt;100</a:t>
                      </a:r>
                      <a:endParaRPr lang="en-GB" sz="1100" dirty="0">
                        <a:effectLst/>
                        <a:latin typeface="Calibri"/>
                        <a:ea typeface="Calibri"/>
                        <a:cs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30A9"/>
                    </a:solidFill>
                  </a:tcPr>
                </a:tc>
              </a:tr>
            </a:tbl>
          </a:graphicData>
        </a:graphic>
      </p:graphicFrame>
    </p:spTree>
    <p:extLst>
      <p:ext uri="{BB962C8B-B14F-4D97-AF65-F5344CB8AC3E}">
        <p14:creationId xmlns:p14="http://schemas.microsoft.com/office/powerpoint/2010/main" val="38391677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16</a:t>
            </a:fld>
            <a:endParaRPr lang="en-US" dirty="0">
              <a:solidFill>
                <a:srgbClr val="005EB8"/>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1484783"/>
            <a:ext cx="7344817" cy="389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3"/>
          <p:cNvSpPr>
            <a:spLocks noGrp="1"/>
          </p:cNvSpPr>
          <p:nvPr>
            <p:ph type="title"/>
          </p:nvPr>
        </p:nvSpPr>
        <p:spPr>
          <a:xfrm>
            <a:off x="467544" y="332656"/>
            <a:ext cx="7356815" cy="667725"/>
          </a:xfrm>
        </p:spPr>
        <p:txBody>
          <a:bodyPr>
            <a:normAutofit/>
          </a:bodyPr>
          <a:lstStyle/>
          <a:p>
            <a:r>
              <a:rPr lang="en-GB" sz="2800" dirty="0" smtClean="0"/>
              <a:t>Current Hospitals – Midlands and East</a:t>
            </a:r>
            <a:endParaRPr lang="en-GB" sz="2800" dirty="0"/>
          </a:p>
        </p:txBody>
      </p:sp>
    </p:spTree>
    <p:extLst>
      <p:ext uri="{BB962C8B-B14F-4D97-AF65-F5344CB8AC3E}">
        <p14:creationId xmlns:p14="http://schemas.microsoft.com/office/powerpoint/2010/main" val="806103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17</a:t>
            </a:fld>
            <a:endParaRPr lang="en-US" dirty="0">
              <a:solidFill>
                <a:srgbClr val="005EB8"/>
              </a:solidFill>
            </a:endParaRPr>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441262"/>
            <a:ext cx="7071599" cy="3787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3"/>
          <p:cNvSpPr>
            <a:spLocks noGrp="1"/>
          </p:cNvSpPr>
          <p:nvPr>
            <p:ph type="title"/>
          </p:nvPr>
        </p:nvSpPr>
        <p:spPr>
          <a:xfrm>
            <a:off x="467544" y="332656"/>
            <a:ext cx="7356815" cy="667725"/>
          </a:xfrm>
        </p:spPr>
        <p:txBody>
          <a:bodyPr>
            <a:normAutofit/>
          </a:bodyPr>
          <a:lstStyle/>
          <a:p>
            <a:r>
              <a:rPr lang="en-GB" sz="2800" dirty="0" smtClean="0"/>
              <a:t>Current Hospitals - London</a:t>
            </a:r>
            <a:endParaRPr lang="en-GB" sz="2800" dirty="0"/>
          </a:p>
        </p:txBody>
      </p:sp>
    </p:spTree>
    <p:extLst>
      <p:ext uri="{BB962C8B-B14F-4D97-AF65-F5344CB8AC3E}">
        <p14:creationId xmlns:p14="http://schemas.microsoft.com/office/powerpoint/2010/main" val="8061031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18</a:t>
            </a:fld>
            <a:endParaRPr lang="en-US" dirty="0">
              <a:solidFill>
                <a:srgbClr val="005EB8"/>
              </a:solidFill>
            </a:endParaRPr>
          </a:p>
        </p:txBody>
      </p:sp>
      <p:pic>
        <p:nvPicPr>
          <p:cNvPr id="205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97497"/>
            <a:ext cx="7000705" cy="383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itle 3"/>
          <p:cNvSpPr>
            <a:spLocks noGrp="1"/>
          </p:cNvSpPr>
          <p:nvPr>
            <p:ph type="title"/>
          </p:nvPr>
        </p:nvSpPr>
        <p:spPr>
          <a:xfrm>
            <a:off x="467544" y="332656"/>
            <a:ext cx="7356815" cy="667725"/>
          </a:xfrm>
        </p:spPr>
        <p:txBody>
          <a:bodyPr>
            <a:normAutofit/>
          </a:bodyPr>
          <a:lstStyle/>
          <a:p>
            <a:r>
              <a:rPr lang="en-GB" sz="2800" dirty="0" smtClean="0"/>
              <a:t>Current Hospitals - South</a:t>
            </a:r>
            <a:endParaRPr lang="en-GB" sz="2800" dirty="0"/>
          </a:p>
        </p:txBody>
      </p:sp>
    </p:spTree>
    <p:extLst>
      <p:ext uri="{BB962C8B-B14F-4D97-AF65-F5344CB8AC3E}">
        <p14:creationId xmlns:p14="http://schemas.microsoft.com/office/powerpoint/2010/main" val="8061031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GB" sz="2000" dirty="0" smtClean="0"/>
              <a:t>NHS England has committed to provide additional funding of </a:t>
            </a:r>
            <a:r>
              <a:rPr lang="en-GB" sz="2000" dirty="0"/>
              <a:t>£18.5m in total over the </a:t>
            </a:r>
            <a:r>
              <a:rPr lang="en-GB" sz="2000" dirty="0" smtClean="0"/>
              <a:t>next 5 </a:t>
            </a:r>
            <a:r>
              <a:rPr lang="en-GB" sz="2000" dirty="0"/>
              <a:t>years </a:t>
            </a:r>
            <a:r>
              <a:rPr lang="en-GB" sz="2000" dirty="0" smtClean="0"/>
              <a:t>(£3.7m </a:t>
            </a:r>
            <a:r>
              <a:rPr lang="en-GB" sz="2000" dirty="0"/>
              <a:t>per annum from </a:t>
            </a:r>
            <a:r>
              <a:rPr lang="en-GB" sz="2000" dirty="0" smtClean="0"/>
              <a:t>19/20).</a:t>
            </a:r>
          </a:p>
          <a:p>
            <a:r>
              <a:rPr lang="en-GB" sz="2000" smtClean="0"/>
              <a:t>This money will </a:t>
            </a:r>
            <a:r>
              <a:rPr lang="en-GB" sz="2000" dirty="0"/>
              <a:t>be spent </a:t>
            </a:r>
            <a:r>
              <a:rPr lang="en-GB" sz="2000" dirty="0" smtClean="0"/>
              <a:t>on strengthening the service and setting up a network model.</a:t>
            </a:r>
          </a:p>
          <a:p>
            <a:r>
              <a:rPr lang="en-GB" sz="2000" dirty="0" smtClean="0"/>
              <a:t>We will continue to </a:t>
            </a:r>
            <a:r>
              <a:rPr lang="en-GB" sz="2000" dirty="0"/>
              <a:t>pay for services </a:t>
            </a:r>
            <a:r>
              <a:rPr lang="en-GB" sz="2000" dirty="0" smtClean="0"/>
              <a:t>in the same ways as we do now by </a:t>
            </a:r>
            <a:r>
              <a:rPr lang="en-GB" sz="2000" dirty="0"/>
              <a:t>tariff and locally negotiated contracts. </a:t>
            </a:r>
            <a:endParaRPr lang="en-GB" sz="2000" dirty="0" smtClean="0"/>
          </a:p>
          <a:p>
            <a:r>
              <a:rPr lang="en-GB" sz="2000" dirty="0"/>
              <a:t>In the mean </a:t>
            </a:r>
            <a:r>
              <a:rPr lang="en-GB" sz="2000" dirty="0" smtClean="0"/>
              <a:t>time, </a:t>
            </a:r>
            <a:r>
              <a:rPr lang="en-GB" sz="2000" dirty="0"/>
              <a:t>we will continue working with providers and pricing colleagues to collect reference costs and develop a new payment approach for 21/23 that reflects efficient costs. </a:t>
            </a:r>
            <a:endParaRPr lang="en-GB" sz="2000" dirty="0" smtClean="0"/>
          </a:p>
          <a:p>
            <a:r>
              <a:rPr lang="en-GB" sz="2000" dirty="0" smtClean="0"/>
              <a:t>You </a:t>
            </a:r>
            <a:r>
              <a:rPr lang="en-GB" sz="2000" dirty="0"/>
              <a:t>know those planning and paying for services have invested more in the services and will be measuring how they are working. </a:t>
            </a:r>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19</a:t>
            </a:fld>
            <a:endParaRPr lang="en-US" dirty="0">
              <a:solidFill>
                <a:srgbClr val="005EB8"/>
              </a:solidFill>
            </a:endParaRPr>
          </a:p>
        </p:txBody>
      </p:sp>
      <p:sp>
        <p:nvSpPr>
          <p:cNvPr id="4" name="Title 3"/>
          <p:cNvSpPr>
            <a:spLocks noGrp="1"/>
          </p:cNvSpPr>
          <p:nvPr>
            <p:ph type="title"/>
          </p:nvPr>
        </p:nvSpPr>
        <p:spPr/>
        <p:txBody>
          <a:bodyPr>
            <a:normAutofit/>
          </a:bodyPr>
          <a:lstStyle/>
          <a:p>
            <a:r>
              <a:rPr lang="en-GB" dirty="0" smtClean="0"/>
              <a:t>How will the plans be funded?</a:t>
            </a:r>
            <a:endParaRPr lang="en-GB" dirty="0"/>
          </a:p>
        </p:txBody>
      </p:sp>
    </p:spTree>
    <p:extLst>
      <p:ext uri="{BB962C8B-B14F-4D97-AF65-F5344CB8AC3E}">
        <p14:creationId xmlns:p14="http://schemas.microsoft.com/office/powerpoint/2010/main" val="20438070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92500" lnSpcReduction="20000"/>
          </a:bodyPr>
          <a:lstStyle/>
          <a:p>
            <a:r>
              <a:rPr lang="en-GB" dirty="0" smtClean="0"/>
              <a:t>NHS England is responsible for planning and buying specialised services for severe intestinal failure.</a:t>
            </a:r>
          </a:p>
          <a:p>
            <a:r>
              <a:rPr lang="en-GB" dirty="0" smtClean="0"/>
              <a:t>Over the past 18 months we’ve been reviewing how these are organised and paid for, to ensure services work well for patients.</a:t>
            </a:r>
          </a:p>
          <a:p>
            <a:r>
              <a:rPr lang="en-GB" dirty="0" smtClean="0"/>
              <a:t>Now we have some proposals to make changes to the way these services are commissioned.</a:t>
            </a:r>
          </a:p>
          <a:p>
            <a:r>
              <a:rPr lang="en-GB" dirty="0" smtClean="0"/>
              <a:t>The new model of care could mean changes to the care some patients currently receive and where they are treated.</a:t>
            </a:r>
          </a:p>
          <a:p>
            <a:r>
              <a:rPr lang="en-GB" dirty="0" smtClean="0"/>
              <a:t>The aim is that patients will see improvements in the services over time.</a:t>
            </a:r>
            <a:endParaRPr lang="en-GB" dirty="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2</a:t>
            </a:fld>
            <a:endParaRPr lang="en-US" dirty="0">
              <a:solidFill>
                <a:srgbClr val="005EB8"/>
              </a:solidFill>
            </a:endParaRPr>
          </a:p>
        </p:txBody>
      </p:sp>
      <p:sp>
        <p:nvSpPr>
          <p:cNvPr id="4" name="Title 3"/>
          <p:cNvSpPr>
            <a:spLocks noGrp="1"/>
          </p:cNvSpPr>
          <p:nvPr>
            <p:ph type="title"/>
          </p:nvPr>
        </p:nvSpPr>
        <p:spPr/>
        <p:txBody>
          <a:bodyPr/>
          <a:lstStyle/>
          <a:p>
            <a:r>
              <a:rPr lang="en-GB" dirty="0" smtClean="0"/>
              <a:t>What are the headlines?</a:t>
            </a:r>
            <a:endParaRPr lang="en-GB" dirty="0"/>
          </a:p>
        </p:txBody>
      </p:sp>
    </p:spTree>
    <p:extLst>
      <p:ext uri="{BB962C8B-B14F-4D97-AF65-F5344CB8AC3E}">
        <p14:creationId xmlns:p14="http://schemas.microsoft.com/office/powerpoint/2010/main" val="39271282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000" dirty="0"/>
              <a:t>In what capacity are you responding to this consultation? </a:t>
            </a:r>
            <a:endParaRPr lang="en-GB" sz="2000" dirty="0" smtClean="0"/>
          </a:p>
          <a:p>
            <a:r>
              <a:rPr lang="en-GB" sz="2000" dirty="0"/>
              <a:t>In which region are you based</a:t>
            </a:r>
            <a:r>
              <a:rPr lang="en-GB" sz="2000" dirty="0" smtClean="0"/>
              <a:t>?</a:t>
            </a:r>
          </a:p>
          <a:p>
            <a:r>
              <a:rPr lang="en-GB" sz="2000" dirty="0"/>
              <a:t>To what extent do you agree with the plan to have fewer Integrated IF Centres delivering severe intestinal failure care so they have a greater experience, broad range of skills and can offer 24/7 cover</a:t>
            </a:r>
            <a:r>
              <a:rPr lang="en-GB" sz="2000" dirty="0" smtClean="0"/>
              <a:t>?</a:t>
            </a:r>
          </a:p>
          <a:p>
            <a:r>
              <a:rPr lang="en-GB" sz="2000" dirty="0"/>
              <a:t>Do you have comments about our proposal for a reduced number of Integrated IF centres commissioned to undertake complex surgery and expert oversight</a:t>
            </a:r>
            <a:r>
              <a:rPr lang="en-GB" sz="2000" dirty="0" smtClean="0"/>
              <a:t>?</a:t>
            </a:r>
          </a:p>
          <a:p>
            <a:r>
              <a:rPr lang="en-GB" sz="2000" dirty="0"/>
              <a:t>If so, is there anything that you think should be changed</a:t>
            </a:r>
            <a:r>
              <a:rPr lang="en-GB" sz="2000" dirty="0" smtClean="0"/>
              <a:t>?</a:t>
            </a:r>
          </a:p>
          <a:p>
            <a:pPr marL="0" indent="0">
              <a:buNone/>
            </a:pPr>
            <a:endParaRPr lang="en-GB" sz="2000" dirty="0" smtClean="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20</a:t>
            </a:fld>
            <a:endParaRPr lang="en-US" dirty="0">
              <a:solidFill>
                <a:srgbClr val="005EB8"/>
              </a:solidFill>
            </a:endParaRPr>
          </a:p>
        </p:txBody>
      </p:sp>
      <p:sp>
        <p:nvSpPr>
          <p:cNvPr id="4" name="Title 3"/>
          <p:cNvSpPr>
            <a:spLocks noGrp="1"/>
          </p:cNvSpPr>
          <p:nvPr>
            <p:ph type="title"/>
          </p:nvPr>
        </p:nvSpPr>
        <p:spPr/>
        <p:txBody>
          <a:bodyPr>
            <a:normAutofit/>
          </a:bodyPr>
          <a:lstStyle/>
          <a:p>
            <a:r>
              <a:rPr lang="en-GB" dirty="0" smtClean="0"/>
              <a:t>Consultation Questions</a:t>
            </a:r>
            <a:endParaRPr lang="en-GB" dirty="0"/>
          </a:p>
        </p:txBody>
      </p:sp>
    </p:spTree>
    <p:extLst>
      <p:ext uri="{BB962C8B-B14F-4D97-AF65-F5344CB8AC3E}">
        <p14:creationId xmlns:p14="http://schemas.microsoft.com/office/powerpoint/2010/main" val="32179509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10000"/>
          </a:bodyPr>
          <a:lstStyle/>
          <a:p>
            <a:r>
              <a:rPr lang="en-GB" sz="2000" dirty="0" smtClean="0"/>
              <a:t>To what extent do you agree with the plan to have fewer Home PN Centres, offering long term care to people living with Type 3 IF?</a:t>
            </a:r>
          </a:p>
          <a:p>
            <a:r>
              <a:rPr lang="en-GB" sz="2000" dirty="0" smtClean="0"/>
              <a:t>Do </a:t>
            </a:r>
            <a:r>
              <a:rPr lang="en-GB" sz="2000" dirty="0"/>
              <a:t>you have any comments about our proposal for reducing the number of Home PN centres to look after the long term care of patients living with type 3 IF? </a:t>
            </a:r>
            <a:endParaRPr lang="en-GB" sz="2000" dirty="0" smtClean="0"/>
          </a:p>
          <a:p>
            <a:r>
              <a:rPr lang="en-GB" sz="2000" dirty="0"/>
              <a:t>If so, is there anything that you think should be changed</a:t>
            </a:r>
            <a:r>
              <a:rPr lang="en-GB" sz="2000" dirty="0" smtClean="0"/>
              <a:t>?</a:t>
            </a:r>
          </a:p>
          <a:p>
            <a:r>
              <a:rPr lang="en-GB" sz="2000" dirty="0"/>
              <a:t>Do you think networks of hospitals supporting patients with IF will improve co-ordination of care and communications about such care? </a:t>
            </a:r>
            <a:endParaRPr lang="en-GB" sz="2000" dirty="0" smtClean="0"/>
          </a:p>
          <a:p>
            <a:r>
              <a:rPr lang="en-GB" sz="2000" dirty="0"/>
              <a:t>How do you think these plans could promote equality and address health inequalities? Can you state any particular impacts on specific groups that these plans could cause? </a:t>
            </a:r>
            <a:endParaRPr lang="en-GB" sz="2000" dirty="0" smtClean="0"/>
          </a:p>
          <a:p>
            <a:r>
              <a:rPr lang="en-GB" sz="2000" dirty="0"/>
              <a:t>Please describe any other comments or concerns you have about our proposed model for specialised severe intestinal failure services for adults</a:t>
            </a:r>
            <a:r>
              <a:rPr lang="en-GB" sz="2000" dirty="0" smtClean="0"/>
              <a:t>?</a:t>
            </a:r>
          </a:p>
          <a:p>
            <a:r>
              <a:rPr lang="en-GB" sz="2000" dirty="0"/>
              <a:t>Please declare any financial or other interests in any specialised </a:t>
            </a:r>
            <a:r>
              <a:rPr lang="en-GB" sz="2000" dirty="0" smtClean="0"/>
              <a:t>services</a:t>
            </a:r>
            <a:endParaRPr lang="en-GB" sz="2000" dirty="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21</a:t>
            </a:fld>
            <a:endParaRPr lang="en-US" dirty="0">
              <a:solidFill>
                <a:srgbClr val="005EB8"/>
              </a:solidFill>
            </a:endParaRPr>
          </a:p>
        </p:txBody>
      </p:sp>
      <p:sp>
        <p:nvSpPr>
          <p:cNvPr id="4" name="Title 3"/>
          <p:cNvSpPr>
            <a:spLocks noGrp="1"/>
          </p:cNvSpPr>
          <p:nvPr>
            <p:ph type="title"/>
          </p:nvPr>
        </p:nvSpPr>
        <p:spPr/>
        <p:txBody>
          <a:bodyPr>
            <a:normAutofit fontScale="90000"/>
          </a:bodyPr>
          <a:lstStyle/>
          <a:p>
            <a:r>
              <a:rPr lang="en-GB" dirty="0" smtClean="0"/>
              <a:t>Consultation Questions Continued</a:t>
            </a:r>
            <a:endParaRPr lang="en-GB" dirty="0"/>
          </a:p>
        </p:txBody>
      </p:sp>
    </p:spTree>
    <p:extLst>
      <p:ext uri="{BB962C8B-B14F-4D97-AF65-F5344CB8AC3E}">
        <p14:creationId xmlns:p14="http://schemas.microsoft.com/office/powerpoint/2010/main" val="403376499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GB" sz="2000" dirty="0">
                <a:hlinkClick r:id="rId2"/>
              </a:rPr>
              <a:t>https://www.engage.england.nhs.uk/consultation/severe-intestinal-failure-services-for-adults</a:t>
            </a:r>
            <a:r>
              <a:rPr lang="en-GB" sz="2000" dirty="0" smtClean="0">
                <a:hlinkClick r:id="rId2"/>
              </a:rPr>
              <a:t>/</a:t>
            </a:r>
            <a:r>
              <a:rPr lang="en-GB" sz="2000" dirty="0" smtClean="0"/>
              <a:t> </a:t>
            </a:r>
            <a:endParaRPr lang="en-GB" sz="2000" dirty="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22</a:t>
            </a:fld>
            <a:endParaRPr lang="en-US" dirty="0">
              <a:solidFill>
                <a:srgbClr val="005EB8"/>
              </a:solidFill>
            </a:endParaRPr>
          </a:p>
        </p:txBody>
      </p:sp>
      <p:sp>
        <p:nvSpPr>
          <p:cNvPr id="4" name="Title 3"/>
          <p:cNvSpPr>
            <a:spLocks noGrp="1"/>
          </p:cNvSpPr>
          <p:nvPr>
            <p:ph type="title"/>
          </p:nvPr>
        </p:nvSpPr>
        <p:spPr/>
        <p:txBody>
          <a:bodyPr>
            <a:normAutofit/>
          </a:bodyPr>
          <a:lstStyle/>
          <a:p>
            <a:r>
              <a:rPr lang="en-GB" dirty="0" smtClean="0"/>
              <a:t>Consultation Link</a:t>
            </a:r>
            <a:endParaRPr lang="en-GB" dirty="0"/>
          </a:p>
        </p:txBody>
      </p:sp>
    </p:spTree>
    <p:extLst>
      <p:ext uri="{BB962C8B-B14F-4D97-AF65-F5344CB8AC3E}">
        <p14:creationId xmlns:p14="http://schemas.microsoft.com/office/powerpoint/2010/main" val="241378275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xmlns="" id="{C5D51ACC-9EDC-41A0-86B2-63088B1B9517}"/>
              </a:ext>
            </a:extLst>
          </p:cNvPr>
          <p:cNvSpPr>
            <a:spLocks noGrp="1"/>
          </p:cNvSpPr>
          <p:nvPr>
            <p:ph type="sldNum" sz="quarter" idx="10"/>
          </p:nvPr>
        </p:nvSpPr>
        <p:spPr/>
        <p:txBody>
          <a:bodyPr/>
          <a:lstStyle/>
          <a:p>
            <a:fld id="{D66C4C68-9C76-5449-BBA0-107A51179E14}" type="slidenum">
              <a:rPr lang="en-US" smtClean="0">
                <a:solidFill>
                  <a:srgbClr val="005EB8"/>
                </a:solidFill>
              </a:rPr>
              <a:pPr/>
              <a:t>23</a:t>
            </a:fld>
            <a:endParaRPr lang="en-US" dirty="0">
              <a:solidFill>
                <a:srgbClr val="005EB8"/>
              </a:solidFill>
            </a:endParaRPr>
          </a:p>
        </p:txBody>
      </p:sp>
      <p:sp>
        <p:nvSpPr>
          <p:cNvPr id="4" name="Title 3">
            <a:extLst>
              <a:ext uri="{FF2B5EF4-FFF2-40B4-BE49-F238E27FC236}">
                <a16:creationId xmlns:a16="http://schemas.microsoft.com/office/drawing/2014/main" xmlns="" id="{7547CB63-267E-4C8E-AB2E-5716F4AD8450}"/>
              </a:ext>
            </a:extLst>
          </p:cNvPr>
          <p:cNvSpPr>
            <a:spLocks noGrp="1"/>
          </p:cNvSpPr>
          <p:nvPr>
            <p:ph type="title"/>
          </p:nvPr>
        </p:nvSpPr>
        <p:spPr>
          <a:xfrm>
            <a:off x="755576" y="3356992"/>
            <a:ext cx="7356815" cy="667725"/>
          </a:xfrm>
        </p:spPr>
        <p:txBody>
          <a:bodyPr>
            <a:normAutofit/>
          </a:bodyPr>
          <a:lstStyle/>
          <a:p>
            <a:pPr algn="ctr"/>
            <a:r>
              <a:rPr lang="en-GB" dirty="0" smtClean="0"/>
              <a:t>Any Questions</a:t>
            </a:r>
            <a:endParaRPr lang="en-GB" dirty="0"/>
          </a:p>
        </p:txBody>
      </p:sp>
    </p:spTree>
    <p:extLst>
      <p:ext uri="{BB962C8B-B14F-4D97-AF65-F5344CB8AC3E}">
        <p14:creationId xmlns:p14="http://schemas.microsoft.com/office/powerpoint/2010/main" val="366854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80294"/>
            <a:ext cx="7841707" cy="4216413"/>
          </a:xfrm>
        </p:spPr>
        <p:txBody>
          <a:bodyPr>
            <a:normAutofit/>
          </a:bodyPr>
          <a:lstStyle/>
          <a:p>
            <a:r>
              <a:rPr lang="en-GB" dirty="0" smtClean="0"/>
              <a:t>Most health services are organised locally by clinical commissioning groups (CCGs) but specialised services are managed directly by NHS England.</a:t>
            </a:r>
          </a:p>
          <a:p>
            <a:r>
              <a:rPr lang="en-GB" dirty="0" smtClean="0"/>
              <a:t>These are services which are rare, expensive or only provided at a few hospitals.</a:t>
            </a:r>
          </a:p>
          <a:p>
            <a:r>
              <a:rPr lang="en-GB" dirty="0"/>
              <a:t>146 services are specialised services and commissioned by NHS England</a:t>
            </a:r>
            <a:r>
              <a:rPr lang="en-GB" dirty="0" smtClean="0"/>
              <a:t>.</a:t>
            </a:r>
          </a:p>
          <a:p>
            <a:r>
              <a:rPr lang="en-GB" dirty="0">
                <a:solidFill>
                  <a:srgbClr val="202A30"/>
                </a:solidFill>
              </a:rPr>
              <a:t>The budget for specialised services – £16.6 billion in 2017-18 – has increased more rapidly than in other parts of the NHS, but it is under pressure</a:t>
            </a:r>
            <a:r>
              <a:rPr lang="en-GB" dirty="0" smtClean="0">
                <a:solidFill>
                  <a:srgbClr val="202A30"/>
                </a:solidFill>
              </a:rPr>
              <a:t>.</a:t>
            </a:r>
            <a:endParaRPr lang="en-GB" dirty="0">
              <a:solidFill>
                <a:srgbClr val="202A30"/>
              </a:solidFill>
            </a:endParaRPr>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3</a:t>
            </a:fld>
            <a:endParaRPr lang="en-US" dirty="0">
              <a:solidFill>
                <a:srgbClr val="005EB8"/>
              </a:solidFill>
            </a:endParaRPr>
          </a:p>
        </p:txBody>
      </p:sp>
      <p:sp>
        <p:nvSpPr>
          <p:cNvPr id="4" name="Title 3"/>
          <p:cNvSpPr>
            <a:spLocks noGrp="1"/>
          </p:cNvSpPr>
          <p:nvPr>
            <p:ph type="title"/>
          </p:nvPr>
        </p:nvSpPr>
        <p:spPr/>
        <p:txBody>
          <a:bodyPr>
            <a:normAutofit fontScale="90000"/>
          </a:bodyPr>
          <a:lstStyle/>
          <a:p>
            <a:r>
              <a:rPr lang="en-GB" dirty="0" smtClean="0"/>
              <a:t>What </a:t>
            </a:r>
            <a:r>
              <a:rPr lang="en-GB" dirty="0"/>
              <a:t>is Specialised Commissioning?</a:t>
            </a:r>
          </a:p>
        </p:txBody>
      </p:sp>
    </p:spTree>
    <p:extLst>
      <p:ext uri="{BB962C8B-B14F-4D97-AF65-F5344CB8AC3E}">
        <p14:creationId xmlns:p14="http://schemas.microsoft.com/office/powerpoint/2010/main" val="31257394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3417" y="1312128"/>
            <a:ext cx="8229600" cy="4491905"/>
          </a:xfrm>
        </p:spPr>
        <p:txBody>
          <a:bodyPr>
            <a:noAutofit/>
          </a:bodyPr>
          <a:lstStyle/>
          <a:p>
            <a:pPr marL="0" lvl="0" indent="0">
              <a:buNone/>
            </a:pPr>
            <a:r>
              <a:rPr lang="en-GB" sz="1900" dirty="0"/>
              <a:t>Severe Intestinal failure (SIF) is a severe condition with inability to absorb </a:t>
            </a:r>
            <a:r>
              <a:rPr lang="en-GB" sz="1900" dirty="0" smtClean="0"/>
              <a:t>sufficient nutrients </a:t>
            </a:r>
            <a:r>
              <a:rPr lang="en-GB" sz="1900" dirty="0"/>
              <a:t>and/or water required to maintain health. Patients are given nutrients </a:t>
            </a:r>
            <a:r>
              <a:rPr lang="en-GB" sz="1900" dirty="0" smtClean="0"/>
              <a:t>and/or fluids </a:t>
            </a:r>
            <a:r>
              <a:rPr lang="en-GB" sz="1900" dirty="0"/>
              <a:t>called parenteral nutrition via their blood stream. There are 3 types of </a:t>
            </a:r>
            <a:r>
              <a:rPr lang="en-GB" sz="1900" dirty="0" smtClean="0"/>
              <a:t>intestinal failure:</a:t>
            </a:r>
          </a:p>
          <a:p>
            <a:pPr marL="0" lvl="0" indent="0">
              <a:buNone/>
            </a:pPr>
            <a:endParaRPr lang="en-GB" sz="1900" dirty="0"/>
          </a:p>
          <a:p>
            <a:pPr lvl="1"/>
            <a:r>
              <a:rPr lang="en-GB" sz="1600" b="1" dirty="0" smtClean="0"/>
              <a:t>Type </a:t>
            </a:r>
            <a:r>
              <a:rPr lang="en-GB" sz="1600" b="1" dirty="0"/>
              <a:t>1 IF </a:t>
            </a:r>
            <a:r>
              <a:rPr lang="en-GB" sz="1600" dirty="0"/>
              <a:t>is a more temporary condition where a patient loses </a:t>
            </a:r>
            <a:r>
              <a:rPr lang="en-GB" sz="1600" dirty="0" smtClean="0"/>
              <a:t>intestinal function </a:t>
            </a:r>
            <a:r>
              <a:rPr lang="en-GB" sz="1600" dirty="0"/>
              <a:t>for less than a month, as the result of illness or </a:t>
            </a:r>
            <a:r>
              <a:rPr lang="en-GB" sz="1600" dirty="0" smtClean="0"/>
              <a:t>while recovering </a:t>
            </a:r>
            <a:r>
              <a:rPr lang="en-GB" sz="1600" dirty="0"/>
              <a:t>from surgery. </a:t>
            </a:r>
            <a:r>
              <a:rPr lang="en-GB" sz="1600" b="1" dirty="0"/>
              <a:t>Type1 IF is not commissioned by </a:t>
            </a:r>
            <a:r>
              <a:rPr lang="en-GB" sz="1600" b="1" dirty="0" smtClean="0"/>
              <a:t>NHS England.</a:t>
            </a:r>
          </a:p>
          <a:p>
            <a:pPr marL="457200" lvl="1" indent="0">
              <a:buNone/>
            </a:pPr>
            <a:endParaRPr lang="en-GB" sz="1600" b="1" dirty="0"/>
          </a:p>
          <a:p>
            <a:pPr lvl="1"/>
            <a:r>
              <a:rPr lang="en-GB" sz="1600" b="1" dirty="0" smtClean="0"/>
              <a:t>Type </a:t>
            </a:r>
            <a:r>
              <a:rPr lang="en-GB" sz="1600" b="1" dirty="0"/>
              <a:t>2 IF </a:t>
            </a:r>
            <a:r>
              <a:rPr lang="en-GB" sz="1600" dirty="0"/>
              <a:t>is an acute condition and is managed through medical </a:t>
            </a:r>
            <a:r>
              <a:rPr lang="en-GB" sz="1600" dirty="0" smtClean="0"/>
              <a:t>and surgical </a:t>
            </a:r>
            <a:r>
              <a:rPr lang="en-GB" sz="1600" dirty="0"/>
              <a:t>treatments. This can be a lengthy process with </a:t>
            </a:r>
            <a:r>
              <a:rPr lang="en-GB" sz="1600" dirty="0" smtClean="0"/>
              <a:t>frequent hospital </a:t>
            </a:r>
            <a:r>
              <a:rPr lang="en-GB" sz="1600" dirty="0"/>
              <a:t>stays and periods at home on Home Parenteral </a:t>
            </a:r>
            <a:r>
              <a:rPr lang="en-GB" sz="1600" dirty="0" smtClean="0"/>
              <a:t>Nutrition (</a:t>
            </a:r>
            <a:r>
              <a:rPr lang="en-GB" sz="1600" dirty="0"/>
              <a:t>HPN</a:t>
            </a:r>
            <a:r>
              <a:rPr lang="en-GB" sz="1600" dirty="0" smtClean="0"/>
              <a:t>).</a:t>
            </a:r>
          </a:p>
          <a:p>
            <a:pPr marL="457200" lvl="1" indent="0">
              <a:buNone/>
            </a:pPr>
            <a:endParaRPr lang="en-GB" sz="1600" dirty="0"/>
          </a:p>
          <a:p>
            <a:pPr lvl="1"/>
            <a:r>
              <a:rPr lang="en-GB" sz="1600" b="1" dirty="0" smtClean="0"/>
              <a:t>Type </a:t>
            </a:r>
            <a:r>
              <a:rPr lang="en-GB" sz="1600" b="1" dirty="0"/>
              <a:t>3 </a:t>
            </a:r>
            <a:r>
              <a:rPr lang="en-GB" sz="1600" b="1" dirty="0" smtClean="0"/>
              <a:t>IF </a:t>
            </a:r>
            <a:r>
              <a:rPr lang="en-GB" sz="1600" dirty="0" smtClean="0"/>
              <a:t>patients </a:t>
            </a:r>
            <a:r>
              <a:rPr lang="en-GB" sz="1600" dirty="0"/>
              <a:t>have chronic (long term) IF and are reliant </a:t>
            </a:r>
            <a:r>
              <a:rPr lang="en-GB" sz="1600" dirty="0" smtClean="0"/>
              <a:t>on parenteral </a:t>
            </a:r>
            <a:r>
              <a:rPr lang="en-GB" sz="1600" dirty="0"/>
              <a:t>nutrition. This is delivered to them at home and can be </a:t>
            </a:r>
            <a:r>
              <a:rPr lang="en-GB" sz="1600" dirty="0" smtClean="0"/>
              <a:t>self-administered in </a:t>
            </a:r>
            <a:r>
              <a:rPr lang="en-GB" sz="1600" dirty="0"/>
              <a:t>the majority of cases</a:t>
            </a:r>
            <a:r>
              <a:rPr lang="en-GB" sz="1600" dirty="0" smtClean="0"/>
              <a:t>.</a:t>
            </a:r>
            <a:endParaRPr lang="en-GB" sz="1600" dirty="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4</a:t>
            </a:fld>
            <a:endParaRPr lang="en-US" dirty="0">
              <a:solidFill>
                <a:srgbClr val="005EB8"/>
              </a:solidFill>
            </a:endParaRPr>
          </a:p>
        </p:txBody>
      </p:sp>
      <p:sp>
        <p:nvSpPr>
          <p:cNvPr id="4" name="Title 3"/>
          <p:cNvSpPr>
            <a:spLocks noGrp="1"/>
          </p:cNvSpPr>
          <p:nvPr>
            <p:ph type="title"/>
          </p:nvPr>
        </p:nvSpPr>
        <p:spPr>
          <a:xfrm>
            <a:off x="363417" y="348761"/>
            <a:ext cx="7356815" cy="846137"/>
          </a:xfrm>
        </p:spPr>
        <p:txBody>
          <a:bodyPr>
            <a:noAutofit/>
          </a:bodyPr>
          <a:lstStyle/>
          <a:p>
            <a:r>
              <a:rPr lang="en-GB" sz="3200" dirty="0" smtClean="0"/>
              <a:t>Specialised Severe Intestinal Failure </a:t>
            </a:r>
            <a:r>
              <a:rPr lang="en-GB" sz="3200" dirty="0"/>
              <a:t>services</a:t>
            </a:r>
          </a:p>
        </p:txBody>
      </p:sp>
    </p:spTree>
    <p:extLst>
      <p:ext uri="{BB962C8B-B14F-4D97-AF65-F5344CB8AC3E}">
        <p14:creationId xmlns:p14="http://schemas.microsoft.com/office/powerpoint/2010/main" val="666231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63417" y="1312128"/>
            <a:ext cx="8229600" cy="4491905"/>
          </a:xfrm>
        </p:spPr>
        <p:txBody>
          <a:bodyPr>
            <a:noAutofit/>
          </a:bodyPr>
          <a:lstStyle/>
          <a:p>
            <a:r>
              <a:rPr lang="en-GB" sz="1800" dirty="0" smtClean="0"/>
              <a:t>NHS England are responsible for all in-patient, out-patient and emergency hospital </a:t>
            </a:r>
            <a:r>
              <a:rPr lang="en-GB" sz="1800" dirty="0"/>
              <a:t>care where the cause of the admission is related to </a:t>
            </a:r>
            <a:r>
              <a:rPr lang="en-GB" sz="1800" dirty="0" smtClean="0"/>
              <a:t>Type 2 and Type 3 SIF. </a:t>
            </a:r>
          </a:p>
          <a:p>
            <a:r>
              <a:rPr lang="en-GB" sz="1800" dirty="0" smtClean="0"/>
              <a:t>NHS England also pays for the high cost drugs parenteral nutrition and home parenteral nutrition.</a:t>
            </a:r>
          </a:p>
          <a:p>
            <a:r>
              <a:rPr lang="en-GB" sz="1800" dirty="0" smtClean="0"/>
              <a:t>The running costs of the service are roughly £179 million per year.</a:t>
            </a:r>
            <a:endParaRPr lang="en-GB" sz="1800" dirty="0"/>
          </a:p>
          <a:p>
            <a:r>
              <a:rPr lang="en-GB" sz="1800" dirty="0" smtClean="0"/>
              <a:t>IF </a:t>
            </a:r>
            <a:r>
              <a:rPr lang="en-GB" sz="1800" dirty="0"/>
              <a:t>affects both adults and children. These two services are managed separately </a:t>
            </a:r>
            <a:r>
              <a:rPr lang="en-GB" sz="1800" dirty="0" smtClean="0"/>
              <a:t>and this </a:t>
            </a:r>
            <a:r>
              <a:rPr lang="en-GB" sz="1800" dirty="0"/>
              <a:t>consultation is related to the adult service only</a:t>
            </a:r>
            <a:r>
              <a:rPr lang="en-GB" sz="1800" dirty="0" smtClean="0"/>
              <a:t>.</a:t>
            </a:r>
          </a:p>
          <a:p>
            <a:pPr marL="0" indent="0">
              <a:buNone/>
            </a:pPr>
            <a:endParaRPr lang="en-GB" sz="1800" dirty="0" smtClean="0"/>
          </a:p>
          <a:p>
            <a:r>
              <a:rPr lang="en-GB" sz="1800" dirty="0"/>
              <a:t>This review has only looked at specialised adult SIF services, so doesn’t include all the care patients may need</a:t>
            </a:r>
            <a:r>
              <a:rPr lang="en-GB" sz="1800" dirty="0" smtClean="0"/>
              <a:t>.</a:t>
            </a:r>
            <a:endParaRPr lang="en-GB" sz="1800" dirty="0"/>
          </a:p>
          <a:p>
            <a:r>
              <a:rPr lang="en-GB" sz="1800" dirty="0"/>
              <a:t>Specialised commissioning does not include GP </a:t>
            </a:r>
            <a:r>
              <a:rPr lang="en-GB" sz="1800" dirty="0" smtClean="0"/>
              <a:t>care or </a:t>
            </a:r>
            <a:r>
              <a:rPr lang="en-GB" sz="1800" dirty="0"/>
              <a:t>community </a:t>
            </a:r>
            <a:r>
              <a:rPr lang="en-GB" sz="1800" dirty="0" smtClean="0"/>
              <a:t>care.</a:t>
            </a:r>
            <a:endParaRPr lang="en-GB" sz="1800" dirty="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5</a:t>
            </a:fld>
            <a:endParaRPr lang="en-US" dirty="0">
              <a:solidFill>
                <a:srgbClr val="005EB8"/>
              </a:solidFill>
            </a:endParaRPr>
          </a:p>
        </p:txBody>
      </p:sp>
      <p:sp>
        <p:nvSpPr>
          <p:cNvPr id="4" name="Title 3"/>
          <p:cNvSpPr>
            <a:spLocks noGrp="1"/>
          </p:cNvSpPr>
          <p:nvPr>
            <p:ph type="title"/>
          </p:nvPr>
        </p:nvSpPr>
        <p:spPr>
          <a:xfrm>
            <a:off x="363417" y="348761"/>
            <a:ext cx="7356815" cy="846137"/>
          </a:xfrm>
        </p:spPr>
        <p:txBody>
          <a:bodyPr>
            <a:noAutofit/>
          </a:bodyPr>
          <a:lstStyle/>
          <a:p>
            <a:r>
              <a:rPr lang="en-GB" sz="3200" dirty="0" smtClean="0">
                <a:solidFill>
                  <a:srgbClr val="005EB8"/>
                </a:solidFill>
              </a:rPr>
              <a:t>Specialised </a:t>
            </a:r>
            <a:r>
              <a:rPr lang="en-GB" sz="3200" dirty="0">
                <a:solidFill>
                  <a:srgbClr val="005EB8"/>
                </a:solidFill>
              </a:rPr>
              <a:t>Severe Intestinal Failure services</a:t>
            </a:r>
            <a:endParaRPr lang="en-GB" sz="3200" dirty="0"/>
          </a:p>
        </p:txBody>
      </p:sp>
    </p:spTree>
    <p:extLst>
      <p:ext uri="{BB962C8B-B14F-4D97-AF65-F5344CB8AC3E}">
        <p14:creationId xmlns:p14="http://schemas.microsoft.com/office/powerpoint/2010/main" val="3343998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26609" y="1083774"/>
            <a:ext cx="8166100" cy="4647953"/>
          </a:xfrm>
        </p:spPr>
        <p:txBody>
          <a:bodyPr>
            <a:noAutofit/>
          </a:bodyPr>
          <a:lstStyle/>
          <a:p>
            <a:pPr marL="0" indent="0">
              <a:buNone/>
            </a:pPr>
            <a:endParaRPr lang="en-GB" sz="1600" dirty="0"/>
          </a:p>
          <a:p>
            <a:r>
              <a:rPr lang="en-GB" sz="2000" dirty="0" smtClean="0"/>
              <a:t>A </a:t>
            </a:r>
            <a:r>
              <a:rPr lang="en-GB" sz="2000" dirty="0"/>
              <a:t>clear national plan for the service was not implemented and hence services have developed in an unplanned way over the last decade.</a:t>
            </a:r>
          </a:p>
          <a:p>
            <a:r>
              <a:rPr lang="en-GB" sz="2000" dirty="0" smtClean="0"/>
              <a:t>Not all hospitals have teams in place that have expertise in SIF or are not able to offer this 24/7.</a:t>
            </a:r>
          </a:p>
          <a:p>
            <a:r>
              <a:rPr lang="en-GB" sz="2000" dirty="0" smtClean="0"/>
              <a:t>Information collected by hospitals suggest </a:t>
            </a:r>
            <a:r>
              <a:rPr lang="en-GB" sz="2000" b="1" dirty="0" smtClean="0"/>
              <a:t>variation </a:t>
            </a:r>
            <a:r>
              <a:rPr lang="en-GB" sz="2000" b="1" dirty="0"/>
              <a:t>in </a:t>
            </a:r>
            <a:r>
              <a:rPr lang="en-GB" sz="2000" b="1" dirty="0" smtClean="0"/>
              <a:t>quality </a:t>
            </a:r>
            <a:r>
              <a:rPr lang="en-GB" sz="2000" dirty="0"/>
              <a:t>of </a:t>
            </a:r>
            <a:r>
              <a:rPr lang="en-GB" sz="2000" dirty="0" smtClean="0"/>
              <a:t>care across the country</a:t>
            </a:r>
            <a:r>
              <a:rPr lang="en-GB" sz="2000" dirty="0"/>
              <a:t>. </a:t>
            </a:r>
            <a:endParaRPr lang="en-GB" sz="2000" dirty="0" smtClean="0"/>
          </a:p>
          <a:p>
            <a:r>
              <a:rPr lang="en-GB" sz="2000" dirty="0" smtClean="0"/>
              <a:t>We know from feedback that some patients are travelling longer distances to their preferred centre rather than one closer to them.</a:t>
            </a:r>
          </a:p>
          <a:p>
            <a:r>
              <a:rPr lang="en-GB" sz="2000" dirty="0" smtClean="0"/>
              <a:t>It was difficult to capture information about the number of patients using the service and how much it was costing hospitals to deliver the service.</a:t>
            </a:r>
          </a:p>
        </p:txBody>
      </p:sp>
      <p:sp>
        <p:nvSpPr>
          <p:cNvPr id="3" name="Slide Number Placeholder 2"/>
          <p:cNvSpPr>
            <a:spLocks noGrp="1"/>
          </p:cNvSpPr>
          <p:nvPr>
            <p:ph type="sldNum" sz="quarter" idx="10"/>
          </p:nvPr>
        </p:nvSpPr>
        <p:spPr/>
        <p:txBody>
          <a:bodyPr/>
          <a:lstStyle/>
          <a:p>
            <a:fld id="{902D5018-2030-2046-84FC-87E41EA86E42}" type="slidenum">
              <a:rPr lang="en-US" smtClean="0">
                <a:solidFill>
                  <a:srgbClr val="0072C6"/>
                </a:solidFill>
              </a:rPr>
              <a:pPr/>
              <a:t>6</a:t>
            </a:fld>
            <a:endParaRPr lang="en-US" dirty="0">
              <a:solidFill>
                <a:srgbClr val="0072C6"/>
              </a:solidFill>
            </a:endParaRPr>
          </a:p>
        </p:txBody>
      </p:sp>
      <p:sp>
        <p:nvSpPr>
          <p:cNvPr id="4" name="Title 3"/>
          <p:cNvSpPr>
            <a:spLocks noGrp="1"/>
          </p:cNvSpPr>
          <p:nvPr>
            <p:ph type="title"/>
          </p:nvPr>
        </p:nvSpPr>
        <p:spPr>
          <a:xfrm>
            <a:off x="288389" y="416049"/>
            <a:ext cx="7356815" cy="667725"/>
          </a:xfrm>
        </p:spPr>
        <p:txBody>
          <a:bodyPr>
            <a:normAutofit/>
          </a:bodyPr>
          <a:lstStyle/>
          <a:p>
            <a:r>
              <a:rPr lang="en-GB" sz="3200" dirty="0" smtClean="0"/>
              <a:t>Why are we reviewing services?</a:t>
            </a:r>
            <a:endParaRPr lang="en-GB" sz="3200" dirty="0"/>
          </a:p>
        </p:txBody>
      </p:sp>
    </p:spTree>
    <p:extLst>
      <p:ext uri="{BB962C8B-B14F-4D97-AF65-F5344CB8AC3E}">
        <p14:creationId xmlns:p14="http://schemas.microsoft.com/office/powerpoint/2010/main" val="2478513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7</a:t>
            </a:fld>
            <a:endParaRPr lang="en-US" dirty="0">
              <a:solidFill>
                <a:srgbClr val="005EB8"/>
              </a:solidFill>
            </a:endParaRPr>
          </a:p>
        </p:txBody>
      </p:sp>
      <p:sp>
        <p:nvSpPr>
          <p:cNvPr id="4" name="Title 3"/>
          <p:cNvSpPr>
            <a:spLocks noGrp="1"/>
          </p:cNvSpPr>
          <p:nvPr>
            <p:ph type="title"/>
          </p:nvPr>
        </p:nvSpPr>
        <p:spPr>
          <a:xfrm>
            <a:off x="457201" y="749912"/>
            <a:ext cx="7356815" cy="806880"/>
          </a:xfrm>
        </p:spPr>
        <p:txBody>
          <a:bodyPr>
            <a:normAutofit fontScale="90000"/>
          </a:bodyPr>
          <a:lstStyle/>
          <a:p>
            <a:r>
              <a:rPr lang="en-GB" sz="3200" dirty="0" smtClean="0"/>
              <a:t>Variation in Care - Length of Stay in Hospital</a:t>
            </a:r>
            <a:endParaRPr lang="en-GB" sz="32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7608947"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83234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8</a:t>
            </a:fld>
            <a:endParaRPr lang="en-US" dirty="0">
              <a:solidFill>
                <a:srgbClr val="005EB8"/>
              </a:solidFill>
            </a:endParaRPr>
          </a:p>
        </p:txBody>
      </p:sp>
      <p:sp>
        <p:nvSpPr>
          <p:cNvPr id="4" name="Title 3"/>
          <p:cNvSpPr>
            <a:spLocks noGrp="1"/>
          </p:cNvSpPr>
          <p:nvPr>
            <p:ph type="title"/>
          </p:nvPr>
        </p:nvSpPr>
        <p:spPr/>
        <p:txBody>
          <a:bodyPr>
            <a:normAutofit fontScale="90000"/>
          </a:bodyPr>
          <a:lstStyle/>
          <a:p>
            <a:r>
              <a:rPr lang="en-GB" sz="3200" dirty="0" smtClean="0"/>
              <a:t>Variation in activity and patient number in current hospitals</a:t>
            </a:r>
            <a:endParaRPr lang="en-GB" sz="3200"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37734" y="1988840"/>
            <a:ext cx="4301522" cy="256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988840"/>
            <a:ext cx="4260886" cy="2563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33960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67864"/>
            <a:ext cx="7841707" cy="3950736"/>
          </a:xfrm>
        </p:spPr>
        <p:txBody>
          <a:bodyPr>
            <a:normAutofit fontScale="92500" lnSpcReduction="20000"/>
          </a:bodyPr>
          <a:lstStyle/>
          <a:p>
            <a:r>
              <a:rPr lang="en-GB" sz="1800" b="1" dirty="0"/>
              <a:t>Increasing numbers </a:t>
            </a:r>
            <a:r>
              <a:rPr lang="en-GB" sz="1800" dirty="0"/>
              <a:t>of people in England are living with </a:t>
            </a:r>
            <a:r>
              <a:rPr lang="en-GB" sz="1800" dirty="0" smtClean="0"/>
              <a:t>SIF.</a:t>
            </a:r>
          </a:p>
          <a:p>
            <a:pPr marL="0" indent="0">
              <a:buNone/>
            </a:pPr>
            <a:endParaRPr lang="en-GB" sz="1800" dirty="0"/>
          </a:p>
          <a:p>
            <a:r>
              <a:rPr lang="en-GB" sz="1800" dirty="0" smtClean="0"/>
              <a:t>Feedback from patients and clinicians suggests that services work better for people when </a:t>
            </a:r>
            <a:r>
              <a:rPr lang="en-GB" sz="1800" b="1" dirty="0" smtClean="0"/>
              <a:t>hospitals communicate with each other</a:t>
            </a:r>
            <a:r>
              <a:rPr lang="en-GB" sz="1800" dirty="0" smtClean="0"/>
              <a:t> and work together in the best interests of patients.</a:t>
            </a:r>
          </a:p>
          <a:p>
            <a:pPr marL="0" indent="0">
              <a:buNone/>
            </a:pPr>
            <a:endParaRPr lang="en-GB" sz="1800" dirty="0" smtClean="0"/>
          </a:p>
          <a:p>
            <a:r>
              <a:rPr lang="en-GB" sz="1800" dirty="0" smtClean="0"/>
              <a:t>The </a:t>
            </a:r>
            <a:r>
              <a:rPr lang="en-GB" sz="1800" dirty="0"/>
              <a:t>national provision of </a:t>
            </a:r>
            <a:r>
              <a:rPr lang="en-GB" sz="1800" dirty="0" smtClean="0"/>
              <a:t>SIF </a:t>
            </a:r>
            <a:r>
              <a:rPr lang="en-GB" sz="1800" dirty="0"/>
              <a:t>services is </a:t>
            </a:r>
            <a:r>
              <a:rPr lang="en-GB" sz="1800" dirty="0" smtClean="0"/>
              <a:t>currently characterised </a:t>
            </a:r>
            <a:r>
              <a:rPr lang="en-GB" sz="1800" dirty="0"/>
              <a:t>by a large number of </a:t>
            </a:r>
            <a:r>
              <a:rPr lang="en-GB" sz="1800" dirty="0" smtClean="0"/>
              <a:t>hospitals seeing a small number of patients. </a:t>
            </a:r>
            <a:r>
              <a:rPr lang="en-GB" sz="1800" dirty="0"/>
              <a:t>This means too </a:t>
            </a:r>
            <a:r>
              <a:rPr lang="en-GB" sz="1800" dirty="0" smtClean="0"/>
              <a:t>many hospitals </a:t>
            </a:r>
            <a:r>
              <a:rPr lang="en-GB" sz="1800" dirty="0"/>
              <a:t>are performing complex </a:t>
            </a:r>
            <a:r>
              <a:rPr lang="en-GB" sz="1800" dirty="0" smtClean="0"/>
              <a:t>SIF </a:t>
            </a:r>
            <a:r>
              <a:rPr lang="en-GB" sz="1800" dirty="0"/>
              <a:t>surgery and managing patients on HPN</a:t>
            </a:r>
            <a:r>
              <a:rPr lang="en-GB" sz="1800" dirty="0" smtClean="0"/>
              <a:t>.</a:t>
            </a:r>
          </a:p>
          <a:p>
            <a:pPr marL="0" indent="0">
              <a:buNone/>
            </a:pPr>
            <a:endParaRPr lang="en-GB" sz="1800" dirty="0" smtClean="0"/>
          </a:p>
          <a:p>
            <a:r>
              <a:rPr lang="en-GB" sz="1800" dirty="0"/>
              <a:t>Significant variations in availability and access to services in parts of the country due to </a:t>
            </a:r>
            <a:r>
              <a:rPr lang="en-GB" sz="1800" dirty="0" smtClean="0"/>
              <a:t>the organic </a:t>
            </a:r>
            <a:r>
              <a:rPr lang="en-GB" sz="1800" dirty="0"/>
              <a:t>growth of services rather than planned development </a:t>
            </a:r>
            <a:r>
              <a:rPr lang="en-GB" sz="1800" dirty="0" smtClean="0"/>
              <a:t>.</a:t>
            </a:r>
          </a:p>
          <a:p>
            <a:pPr marL="0" indent="0">
              <a:buNone/>
            </a:pPr>
            <a:endParaRPr lang="en-GB" sz="1800" dirty="0" smtClean="0"/>
          </a:p>
          <a:p>
            <a:r>
              <a:rPr lang="en-GB" sz="1800" dirty="0" smtClean="0"/>
              <a:t>Long delays in transferring patients to a SIF centre.</a:t>
            </a:r>
            <a:endParaRPr lang="en-GB" sz="1800" dirty="0"/>
          </a:p>
        </p:txBody>
      </p:sp>
      <p:sp>
        <p:nvSpPr>
          <p:cNvPr id="3" name="Slide Number Placeholder 2"/>
          <p:cNvSpPr>
            <a:spLocks noGrp="1"/>
          </p:cNvSpPr>
          <p:nvPr>
            <p:ph type="sldNum" sz="quarter" idx="10"/>
          </p:nvPr>
        </p:nvSpPr>
        <p:spPr/>
        <p:txBody>
          <a:bodyPr/>
          <a:lstStyle/>
          <a:p>
            <a:fld id="{D66C4C68-9C76-5449-BBA0-107A51179E14}" type="slidenum">
              <a:rPr lang="en-US" smtClean="0">
                <a:solidFill>
                  <a:srgbClr val="005EB8"/>
                </a:solidFill>
              </a:rPr>
              <a:pPr/>
              <a:t>9</a:t>
            </a:fld>
            <a:endParaRPr lang="en-US" dirty="0">
              <a:solidFill>
                <a:srgbClr val="005EB8"/>
              </a:solidFill>
            </a:endParaRPr>
          </a:p>
        </p:txBody>
      </p:sp>
      <p:sp>
        <p:nvSpPr>
          <p:cNvPr id="4" name="Title 3"/>
          <p:cNvSpPr>
            <a:spLocks noGrp="1"/>
          </p:cNvSpPr>
          <p:nvPr>
            <p:ph type="title"/>
          </p:nvPr>
        </p:nvSpPr>
        <p:spPr/>
        <p:txBody>
          <a:bodyPr>
            <a:normAutofit fontScale="90000"/>
          </a:bodyPr>
          <a:lstStyle/>
          <a:p>
            <a:r>
              <a:rPr lang="en-GB" dirty="0" smtClean="0"/>
              <a:t>What has been learned during the review?</a:t>
            </a:r>
            <a:endParaRPr lang="en-GB" dirty="0"/>
          </a:p>
        </p:txBody>
      </p:sp>
    </p:spTree>
    <p:extLst>
      <p:ext uri="{BB962C8B-B14F-4D97-AF65-F5344CB8AC3E}">
        <p14:creationId xmlns:p14="http://schemas.microsoft.com/office/powerpoint/2010/main" val="144645865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4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7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701</TotalTime>
  <Words>1719</Words>
  <Application>Microsoft Office PowerPoint</Application>
  <PresentationFormat>On-screen Show (4:3)</PresentationFormat>
  <Paragraphs>169</Paragraphs>
  <Slides>23</Slides>
  <Notes>1</Notes>
  <HiddenSlides>0</HiddenSlides>
  <MMClips>0</MMClips>
  <ScaleCrop>false</ScaleCrop>
  <HeadingPairs>
    <vt:vector size="6" baseType="variant">
      <vt:variant>
        <vt:lpstr>Theme</vt:lpstr>
      </vt:variant>
      <vt:variant>
        <vt:i4>9</vt:i4>
      </vt:variant>
      <vt:variant>
        <vt:lpstr>Embedded OLE Servers</vt:lpstr>
      </vt:variant>
      <vt:variant>
        <vt:i4>1</vt:i4>
      </vt:variant>
      <vt:variant>
        <vt:lpstr>Slide Titles</vt:lpstr>
      </vt:variant>
      <vt:variant>
        <vt:i4>23</vt:i4>
      </vt:variant>
    </vt:vector>
  </HeadingPairs>
  <TitlesOfParts>
    <vt:vector size="33" baseType="lpstr">
      <vt:lpstr>1_Office Theme</vt:lpstr>
      <vt:lpstr>Office Theme</vt:lpstr>
      <vt:lpstr>2_Office Theme</vt:lpstr>
      <vt:lpstr>3_Office Theme</vt:lpstr>
      <vt:lpstr>4_Office Theme</vt:lpstr>
      <vt:lpstr>6_Office Theme</vt:lpstr>
      <vt:lpstr>7_Office Theme</vt:lpstr>
      <vt:lpstr>8_Office Theme</vt:lpstr>
      <vt:lpstr>9_Office Theme</vt:lpstr>
      <vt:lpstr>think-cell Slide</vt:lpstr>
      <vt:lpstr>Specialised Commissioning  Improving specialised services for severe intestinal failure adult patients  What will this mean for you?        </vt:lpstr>
      <vt:lpstr>What are the headlines?</vt:lpstr>
      <vt:lpstr>What is Specialised Commissioning?</vt:lpstr>
      <vt:lpstr>Specialised Severe Intestinal Failure services</vt:lpstr>
      <vt:lpstr>Specialised Severe Intestinal Failure services</vt:lpstr>
      <vt:lpstr>Why are we reviewing services?</vt:lpstr>
      <vt:lpstr>Variation in Care - Length of Stay in Hospital</vt:lpstr>
      <vt:lpstr>Variation in activity and patient number in current hospitals</vt:lpstr>
      <vt:lpstr>What has been learned during the review?</vt:lpstr>
      <vt:lpstr>What are we proposing to do differently?</vt:lpstr>
      <vt:lpstr>Proposed Model for Adult Services</vt:lpstr>
      <vt:lpstr>What does the new model mean for you?</vt:lpstr>
      <vt:lpstr>What will this mean for patients?</vt:lpstr>
      <vt:lpstr>Current Number of Hospitals</vt:lpstr>
      <vt:lpstr>Current Hospitals - North</vt:lpstr>
      <vt:lpstr>Current Hospitals – Midlands and East</vt:lpstr>
      <vt:lpstr>Current Hospitals - London</vt:lpstr>
      <vt:lpstr>Current Hospitals - South</vt:lpstr>
      <vt:lpstr>How will the plans be funded?</vt:lpstr>
      <vt:lpstr>Consultation Questions</vt:lpstr>
      <vt:lpstr>Consultation Questions Continued</vt:lpstr>
      <vt:lpstr>Consultation Link</vt:lpstr>
      <vt:lpstr>Any Questions</vt:lpstr>
    </vt:vector>
  </TitlesOfParts>
  <Company>IMS3</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Hughes</dc:creator>
  <cp:lastModifiedBy>Keri Lewis</cp:lastModifiedBy>
  <cp:revision>48</cp:revision>
  <dcterms:created xsi:type="dcterms:W3CDTF">2018-09-05T07:20:17Z</dcterms:created>
  <dcterms:modified xsi:type="dcterms:W3CDTF">2018-09-25T16:28:31Z</dcterms:modified>
</cp:coreProperties>
</file>